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1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75" r:id="rId3"/>
    <p:sldId id="294" r:id="rId4"/>
    <p:sldId id="295" r:id="rId5"/>
    <p:sldId id="296" r:id="rId6"/>
    <p:sldId id="266" r:id="rId7"/>
    <p:sldId id="273" r:id="rId8"/>
    <p:sldId id="297" r:id="rId9"/>
    <p:sldId id="298" r:id="rId10"/>
    <p:sldId id="272" r:id="rId11"/>
    <p:sldId id="289" r:id="rId12"/>
    <p:sldId id="278" r:id="rId13"/>
    <p:sldId id="274" r:id="rId14"/>
    <p:sldId id="284" r:id="rId15"/>
    <p:sldId id="287" r:id="rId16"/>
    <p:sldId id="291" r:id="rId17"/>
    <p:sldId id="285" r:id="rId18"/>
    <p:sldId id="286" r:id="rId19"/>
    <p:sldId id="283" r:id="rId20"/>
    <p:sldId id="279" r:id="rId21"/>
    <p:sldId id="280" r:id="rId22"/>
    <p:sldId id="282" r:id="rId23"/>
    <p:sldId id="299" r:id="rId24"/>
  </p:sldIdLst>
  <p:sldSz cx="12192000" cy="6858000"/>
  <p:notesSz cx="6858000" cy="9144000"/>
  <p:embeddedFontLst>
    <p:embeddedFont>
      <p:font typeface="나눔고딕" panose="020D0604000000000000" pitchFamily="50" charset="-127"/>
      <p:regular r:id="rId26"/>
      <p:bold r:id="rId27"/>
    </p:embeddedFont>
    <p:embeddedFont>
      <p:font typeface="나눔고딕 Light" panose="020D0904000000000000" pitchFamily="50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74439" autoAdjust="0"/>
  </p:normalViewPr>
  <p:slideViewPr>
    <p:cSldViewPr snapToGrid="0">
      <p:cViewPr varScale="1">
        <p:scale>
          <a:sx n="64" d="100"/>
          <a:sy n="64" d="100"/>
        </p:scale>
        <p:origin x="13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E476B-5F08-4F10-A671-E5C9478100AB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DE495-CF90-46BF-A0F0-6F7A40515D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69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증강도로주행을 주제로 발표를 맡은 </a:t>
            </a:r>
            <a:r>
              <a:rPr lang="ko-KR" altLang="en-US" dirty="0" err="1"/>
              <a:t>이유호입니다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9657B-D30C-4F92-A5D4-1B02F3F4F97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4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증강도로주행을 주제로 발표를 맡은 </a:t>
            </a:r>
            <a:r>
              <a:rPr lang="ko-KR" altLang="en-US" dirty="0" err="1"/>
              <a:t>이유호입니다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B9657B-D30C-4F92-A5D4-1B02F3F4F97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30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DE495-CF90-46BF-A0F0-6F7A40515D2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809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차선 인식</a:t>
            </a:r>
            <a:endParaRPr lang="en-US" altLang="ko-KR" dirty="0"/>
          </a:p>
          <a:p>
            <a:r>
              <a:rPr lang="ko-KR" altLang="en-US" dirty="0"/>
              <a:t>졸음경고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DE495-CF90-46BF-A0F0-6F7A40515D2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170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CBA3F-96E3-44D9-90CA-77526935C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D1C9F1-2E33-451D-9C86-1CA47D830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BB32E8-0618-4592-B159-48C24DB3A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B4EF-9500-4074-89F4-D57738B6E51B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172EF-C26E-4B26-94A7-A0D1FBEB6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FDF5A-AA43-451D-9595-82955BAE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9304-A268-4C12-8333-05065D453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83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E659F-E1F9-4E0F-BAD4-C66B7C91D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8217F3-C2E3-46BA-9F7D-9287FE400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BD2103-921B-41D1-9A19-1A6D3B315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B4EF-9500-4074-89F4-D57738B6E51B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C7ADD9-0E1F-496E-B38F-21ABDC4B5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9F92CF-9D41-4B12-89B3-233B9447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9304-A268-4C12-8333-05065D453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37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51E79D-3ACD-483F-84DD-C49222BCD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705800-B2EB-43E9-B7CB-5D5601D81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54111E-0E33-4DD9-86EE-7E04C8D6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B4EF-9500-4074-89F4-D57738B6E51B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77BBF1-138D-4FA4-835B-BDA30F54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2EC6ED-EF42-405B-B874-31DBA979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9304-A268-4C12-8333-05065D453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821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198605-257A-47A1-A75B-6D57725A0544}"/>
              </a:ext>
            </a:extLst>
          </p:cNvPr>
          <p:cNvSpPr/>
          <p:nvPr userDrawn="1"/>
        </p:nvSpPr>
        <p:spPr>
          <a:xfrm>
            <a:off x="0" y="0"/>
            <a:ext cx="12192000" cy="1268413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0" name="제목 5">
            <a:extLst>
              <a:ext uri="{FF2B5EF4-FFF2-40B4-BE49-F238E27FC236}">
                <a16:creationId xmlns:a16="http://schemas.microsoft.com/office/drawing/2014/main" id="{70B570EA-830A-4599-AC67-BA8468307B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429" y="386169"/>
            <a:ext cx="11260182" cy="480131"/>
          </a:xfrm>
          <a:prstGeom prst="rect">
            <a:avLst/>
          </a:prstGeom>
        </p:spPr>
        <p:txBody>
          <a:bodyPr anchor="ctr"/>
          <a:lstStyle>
            <a:lvl1pPr>
              <a:defRPr sz="2800" b="1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1" name="텍스트 개체 틀 11">
            <a:extLst>
              <a:ext uri="{FF2B5EF4-FFF2-40B4-BE49-F238E27FC236}">
                <a16:creationId xmlns:a16="http://schemas.microsoft.com/office/drawing/2014/main" id="{5BCCBFEA-A42D-40B9-B590-1DC12636BE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430" y="896598"/>
            <a:ext cx="4942816" cy="200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Lorem ipsum dolor sit </a:t>
            </a:r>
            <a:r>
              <a:rPr lang="en-US" altLang="ko-KR" dirty="0" err="1"/>
              <a:t>amet</a:t>
            </a:r>
            <a:r>
              <a:rPr lang="en-US" altLang="ko-KR" dirty="0"/>
              <a:t>, </a:t>
            </a:r>
            <a:r>
              <a:rPr lang="en-US" altLang="ko-KR" dirty="0" err="1"/>
              <a:t>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206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hasCustomPrompt="1"/>
          </p:nvPr>
        </p:nvSpPr>
        <p:spPr>
          <a:xfrm>
            <a:off x="3274795" y="2554174"/>
            <a:ext cx="5642410" cy="1421928"/>
          </a:xfrm>
          <a:prstGeom prst="rect">
            <a:avLst/>
          </a:prstGeom>
        </p:spPr>
        <p:txBody>
          <a:bodyPr anchor="ctr"/>
          <a:lstStyle>
            <a:lvl1pPr algn="ctr">
              <a:defRPr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PPT DESIGN</a:t>
            </a:r>
            <a:br>
              <a:rPr lang="en-US" altLang="ko-KR"/>
            </a:br>
            <a:r>
              <a:rPr lang="ko-KR" altLang="en-US" dirty="0"/>
              <a:t>기획하는 </a:t>
            </a:r>
            <a:r>
              <a:rPr lang="ko-KR" altLang="en-US" dirty="0" err="1"/>
              <a:t>리까망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 hasCustomPrompt="1"/>
          </p:nvPr>
        </p:nvSpPr>
        <p:spPr>
          <a:xfrm>
            <a:off x="3785419" y="4216710"/>
            <a:ext cx="4621162" cy="6463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Lorem ipsum dolor sit</a:t>
            </a:r>
          </a:p>
          <a:p>
            <a:pPr lvl="0"/>
            <a:r>
              <a:rPr lang="en-US" altLang="ko-KR" dirty="0" err="1"/>
              <a:t>amet</a:t>
            </a:r>
            <a:r>
              <a:rPr lang="en-US" altLang="ko-KR" dirty="0"/>
              <a:t>, </a:t>
            </a:r>
            <a:r>
              <a:rPr lang="en-US" altLang="ko-KR" dirty="0" err="1"/>
              <a:t>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5267325" y="1982781"/>
            <a:ext cx="1695450" cy="3143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1" hasCustomPrompt="1"/>
          </p:nvPr>
        </p:nvSpPr>
        <p:spPr>
          <a:xfrm>
            <a:off x="5353049" y="1970666"/>
            <a:ext cx="1524001" cy="33855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presentation</a:t>
            </a:r>
            <a:endParaRPr lang="ko-KR" altLang="en-US" dirty="0"/>
          </a:p>
        </p:txBody>
      </p:sp>
      <p:cxnSp>
        <p:nvCxnSpPr>
          <p:cNvPr id="11" name="직선 연결선 10"/>
          <p:cNvCxnSpPr/>
          <p:nvPr userDrawn="1"/>
        </p:nvCxnSpPr>
        <p:spPr>
          <a:xfrm flipV="1">
            <a:off x="348176" y="204436"/>
            <a:ext cx="11495649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432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344F0-65C0-49A8-A046-B5235281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4E7C03-3E33-4B9B-915C-E542753CE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3D89F8-B6A1-4DA3-97C1-3DE4F4F5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B4EF-9500-4074-89F4-D57738B6E51B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76BC6-EABC-4157-AF40-D7F5CB10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A5E49B-5D46-4179-B865-BB0D4F308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9304-A268-4C12-8333-05065D453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320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8C1A4-3D7B-4F2D-9D3A-56CE1CA02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DA3551-93B6-4712-97FB-D92CC151C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47BF63-9954-4C56-9EFA-812D6606E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B4EF-9500-4074-89F4-D57738B6E51B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0530BA-8E1A-4BF0-B128-72375AD5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DB88A-8D74-4148-8891-E34F9D841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9304-A268-4C12-8333-05065D453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56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98917-53C7-4143-9EC0-9A84CA177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8A5F7F-C91E-48B5-82E5-66EC9E209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93CBD-8ECD-43FC-9C9C-12E1CF44A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FBB512-6403-4871-9B6A-87C98B5B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B4EF-9500-4074-89F4-D57738B6E51B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22CB31-990F-467D-A9CB-E449685EF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E39912-7B24-4EEF-8E37-8AA09C98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9304-A268-4C12-8333-05065D453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35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E7A69-CA99-4019-895D-744FEE020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168D27-B58B-4BE5-B51C-5EFAD990B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23B4EA-DA83-4DDD-A1A4-FCAF31417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050B50-DF81-409E-BFA8-6C29B18D1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293822-68BD-42C2-BA76-C46DF3960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DB1E8E-3F89-4765-B020-0F9E1FC03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B4EF-9500-4074-89F4-D57738B6E51B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4B7DB7-1CF3-461C-B7B7-EC6671FDA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6AEA25-C1D1-46DF-A1A5-0E77D1516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9304-A268-4C12-8333-05065D453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691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C314A-C7D3-4C7A-A68B-7C86CF03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FCC70F-1AF5-48B3-B750-87EA49F0F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B4EF-9500-4074-89F4-D57738B6E51B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AD745-3436-4614-A4A5-6673D761B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95A60A-F154-4273-8F24-00704375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9304-A268-4C12-8333-05065D453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366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2744EE-2482-4DCC-B6CF-BAD5BABF6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B4EF-9500-4074-89F4-D57738B6E51B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22FB67-399B-4CCB-95D0-56A22FEF3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3C52BA-4DAE-4E1F-AF0B-708D78889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9304-A268-4C12-8333-05065D453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79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8BB33-4DF2-4390-AE84-850E3A10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C6D68A-229D-484B-8B5C-929B970E4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E6774C-7462-49AF-9910-BC0DC50A6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35EB92-EE4C-4FF2-ADC7-A0D56154C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B4EF-9500-4074-89F4-D57738B6E51B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37E4C5-BDAB-489C-8EC3-79E2353C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E3CD87-095D-4999-8DBE-6F8AF71D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9304-A268-4C12-8333-05065D453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134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64151-2469-43B4-BB3B-DABBF3FB7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21AD44-39F5-44D5-B086-C663DE1E5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D371C4-D48C-4962-8049-AF98FD9B7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5CC4C9-6D69-449E-94D7-14CD3267E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B4EF-9500-4074-89F4-D57738B6E51B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6C7563-63B7-4888-B4AA-6433E604E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4ED4BA-0006-48A6-B43C-4EA2DE997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89304-A268-4C12-8333-05065D453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0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16FFAB-433A-49BC-B557-84D1176AF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7D23E6-560C-4711-B1DF-20EEA42E7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DD3629-D1E9-4C12-85D6-BE3E1646BA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FB4EF-9500-4074-89F4-D57738B6E51B}" type="datetimeFigureOut">
              <a:rPr lang="ko-KR" altLang="en-US" smtClean="0"/>
              <a:t>2018-06-10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F9A0F4-9115-4015-A66C-238E76730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AEFB86-20D7-494B-AAA9-0DDFDF0A4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89304-A268-4C12-8333-05065D4536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55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gdriv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f1nger.com/portfolio/%EC%8A%A4%EB%A7%88%ED%8A%B8%ED%8F%B0-%EB%B3%B4%EC%9C%A0-%EB%B0%8F-%EC%9D%B4%EC%9A%A9%ED%98%84%ED%99%A9-%EC%9D%B8%ED%8F%AC%EA%B7%B8%EB%9E%98%ED%94%BD/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75420" y="2554174"/>
            <a:ext cx="6907089" cy="1421928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reflection blurRad="6350" stA="19000" endPos="45500" dir="5400000" sy="-100000" algn="bl" rotWithShape="0"/>
                </a:effectLst>
              </a:rPr>
              <a:t>Safe Driving Application Using Smartphone</a:t>
            </a:r>
            <a:endParaRPr lang="ko-KR" altLang="en-US" b="1" dirty="0">
              <a:solidFill>
                <a:schemeClr val="bg1"/>
              </a:solidFill>
              <a:effectLst>
                <a:reflection blurRad="6350" stA="19000" endPos="45500" dir="5400000" sy="-100000" algn="bl" rotWithShape="0"/>
              </a:effectLst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altLang="ko-KR" b="1" dirty="0">
                <a:solidFill>
                  <a:schemeClr val="bg1">
                    <a:alpha val="99000"/>
                  </a:schemeClr>
                </a:solidFill>
              </a:rPr>
              <a:t>3</a:t>
            </a:r>
            <a:r>
              <a:rPr lang="ko-KR" altLang="en-US" b="1" dirty="0">
                <a:solidFill>
                  <a:schemeClr val="bg1">
                    <a:alpha val="99000"/>
                  </a:schemeClr>
                </a:solidFill>
              </a:rPr>
              <a:t>조</a:t>
            </a:r>
            <a:r>
              <a:rPr lang="en-US" altLang="ko-KR" b="1" dirty="0">
                <a:solidFill>
                  <a:schemeClr val="bg1">
                    <a:alpha val="99000"/>
                  </a:schemeClr>
                </a:solidFill>
              </a:rPr>
              <a:t>:</a:t>
            </a:r>
            <a:r>
              <a:rPr lang="ko-KR" altLang="en-US" b="1" dirty="0">
                <a:solidFill>
                  <a:schemeClr val="bg1">
                    <a:alpha val="99000"/>
                  </a:schemeClr>
                </a:solidFill>
              </a:rPr>
              <a:t> 이유호</a:t>
            </a:r>
            <a:r>
              <a:rPr lang="en-US" altLang="ko-KR" b="1" dirty="0">
                <a:solidFill>
                  <a:schemeClr val="bg1">
                    <a:alpha val="99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alpha val="99000"/>
                  </a:schemeClr>
                </a:solidFill>
              </a:rPr>
              <a:t>윤지영</a:t>
            </a:r>
            <a:r>
              <a:rPr lang="en-US" altLang="ko-KR" b="1" dirty="0">
                <a:solidFill>
                  <a:schemeClr val="bg1">
                    <a:alpha val="99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alpha val="99000"/>
                  </a:schemeClr>
                </a:solidFill>
              </a:rPr>
              <a:t>정지란</a:t>
            </a:r>
            <a:endParaRPr lang="en-US" altLang="ko-KR" b="1" dirty="0">
              <a:solidFill>
                <a:schemeClr val="bg1">
                  <a:alpha val="99000"/>
                </a:schemeClr>
              </a:solidFill>
            </a:endParaRPr>
          </a:p>
          <a:p>
            <a:pPr lvl="0"/>
            <a:r>
              <a:rPr lang="en-US" altLang="ko-KR" b="1" dirty="0">
                <a:hlinkClick r:id="rId3"/>
              </a:rPr>
              <a:t>https://github.com/augdriv/</a:t>
            </a:r>
            <a:endParaRPr lang="en-US" altLang="ko-KR" b="1" dirty="0"/>
          </a:p>
          <a:p>
            <a:pPr lvl="0"/>
            <a:endParaRPr lang="en-US" altLang="ko-KR" b="1" dirty="0"/>
          </a:p>
          <a:p>
            <a:pPr lvl="0"/>
            <a:endParaRPr lang="ko-KR" altLang="en-US" b="1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5353049" y="1970666"/>
            <a:ext cx="1524001" cy="338554"/>
          </a:xfrm>
        </p:spPr>
        <p:txBody>
          <a:bodyPr/>
          <a:lstStyle/>
          <a:p>
            <a:r>
              <a:rPr lang="en-US" altLang="ko-KR" dirty="0"/>
              <a:t>presentation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480013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4386516-84CC-4BEB-97F2-98135FF6F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8" y="386169"/>
            <a:ext cx="11244381" cy="480131"/>
          </a:xfrm>
        </p:spPr>
        <p:txBody>
          <a:bodyPr/>
          <a:lstStyle/>
          <a:p>
            <a:r>
              <a:rPr lang="en-US" altLang="ko-KR" dirty="0"/>
              <a:t>Feature 2: Drowsiness detection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1C4A5-CCD1-411F-A26A-47D62C31014F}"/>
              </a:ext>
            </a:extLst>
          </p:cNvPr>
          <p:cNvSpPr txBox="1"/>
          <p:nvPr/>
        </p:nvSpPr>
        <p:spPr>
          <a:xfrm>
            <a:off x="6975835" y="573912"/>
            <a:ext cx="509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</a:rPr>
              <a:t>Safe Driving Application</a:t>
            </a:r>
            <a:endParaRPr lang="ko-KR" altLang="en-US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AB7536-F4B3-4E04-AD96-78E1F4C6AE78}"/>
              </a:ext>
            </a:extLst>
          </p:cNvPr>
          <p:cNvSpPr txBox="1"/>
          <p:nvPr/>
        </p:nvSpPr>
        <p:spPr>
          <a:xfrm>
            <a:off x="435429" y="1013666"/>
            <a:ext cx="5520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DESTINATION IS REWARD FOR SAFE DRIVING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0107FE-19AF-4C00-8915-EE4008FA319A}"/>
              </a:ext>
            </a:extLst>
          </p:cNvPr>
          <p:cNvSpPr/>
          <p:nvPr/>
        </p:nvSpPr>
        <p:spPr>
          <a:xfrm>
            <a:off x="605447" y="2613867"/>
            <a:ext cx="6674920" cy="2497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u="sng" dirty="0">
                <a:solidFill>
                  <a:srgbClr val="FF0000"/>
                </a:solidFill>
              </a:rPr>
              <a:t>“</a:t>
            </a:r>
            <a:r>
              <a:rPr lang="en-US" altLang="ko-KR" b="1" u="sng" dirty="0" err="1">
                <a:solidFill>
                  <a:srgbClr val="FF0000"/>
                </a:solidFill>
              </a:rPr>
              <a:t>Dlib</a:t>
            </a:r>
            <a:r>
              <a:rPr lang="en-US" altLang="ko-KR" b="1" u="sng" dirty="0">
                <a:solidFill>
                  <a:srgbClr val="FF0000"/>
                </a:solidFill>
              </a:rPr>
              <a:t> Toolkit”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Machine learning algorithm toolkit for </a:t>
            </a:r>
            <a:r>
              <a:rPr lang="en-US" altLang="ko-KR" b="1" dirty="0" err="1"/>
              <a:t>c++</a:t>
            </a:r>
            <a:endParaRPr lang="en-US" altLang="ko-KR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</a:rPr>
              <a:t>Contains 68 face landmarks extraction function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Ex) left eyes are from 36 to 41.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Ex) right eyes are from 42 to 47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C32FB3-2043-4392-BF3F-68C0EB496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931" y="4135517"/>
            <a:ext cx="4066383" cy="2284516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DC67D7-732D-4C97-8E26-2501508C9E35}"/>
              </a:ext>
            </a:extLst>
          </p:cNvPr>
          <p:cNvSpPr txBox="1"/>
          <p:nvPr/>
        </p:nvSpPr>
        <p:spPr>
          <a:xfrm>
            <a:off x="300916" y="6566591"/>
            <a:ext cx="6979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Reference: Real-time eye blink detection using facial landmarks(2016)</a:t>
            </a:r>
            <a:endParaRPr lang="ko-KR" altLang="en-US" sz="1100" b="1" dirty="0"/>
          </a:p>
        </p:txBody>
      </p:sp>
      <p:pic>
        <p:nvPicPr>
          <p:cNvPr id="16" name="그림 15" descr="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CA4CD4B6-B6AC-498E-A3EB-FCC4D5FAB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52" y="1560432"/>
            <a:ext cx="1876425" cy="2324100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E717D1C-3DD7-4B35-A0F0-9B9DA12DB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881" y="1552830"/>
            <a:ext cx="1767433" cy="2324100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155774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4386516-84CC-4BEB-97F2-98135FF6F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8" y="386169"/>
            <a:ext cx="11244381" cy="480131"/>
          </a:xfrm>
        </p:spPr>
        <p:txBody>
          <a:bodyPr/>
          <a:lstStyle/>
          <a:p>
            <a:r>
              <a:rPr lang="en-US" altLang="ko-KR" dirty="0"/>
              <a:t>Feature 2: Drowsiness detection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1C4A5-CCD1-411F-A26A-47D62C31014F}"/>
              </a:ext>
            </a:extLst>
          </p:cNvPr>
          <p:cNvSpPr txBox="1"/>
          <p:nvPr/>
        </p:nvSpPr>
        <p:spPr>
          <a:xfrm>
            <a:off x="6975835" y="573912"/>
            <a:ext cx="509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</a:rPr>
              <a:t>Safe Driving Application</a:t>
            </a:r>
            <a:endParaRPr lang="ko-KR" altLang="en-US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AB7536-F4B3-4E04-AD96-78E1F4C6AE78}"/>
              </a:ext>
            </a:extLst>
          </p:cNvPr>
          <p:cNvSpPr txBox="1"/>
          <p:nvPr/>
        </p:nvSpPr>
        <p:spPr>
          <a:xfrm>
            <a:off x="435429" y="1013666"/>
            <a:ext cx="5520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DESTINATION IS REWARD FOR SAFE DRIVING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0107FE-19AF-4C00-8915-EE4008FA319A}"/>
              </a:ext>
            </a:extLst>
          </p:cNvPr>
          <p:cNvSpPr/>
          <p:nvPr/>
        </p:nvSpPr>
        <p:spPr>
          <a:xfrm>
            <a:off x="435428" y="2458088"/>
            <a:ext cx="6674920" cy="1112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If the average eye aspect ratio of left and right eye less than 0.2, the status is sleeping.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3C32FB3-2043-4392-BF3F-68C0EB496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931" y="4135517"/>
            <a:ext cx="4066383" cy="2284516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</p:pic>
      <p:pic>
        <p:nvPicPr>
          <p:cNvPr id="16" name="그림 15" descr="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CA4CD4B6-B6AC-498E-A3EB-FCC4D5FAB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52" y="1560432"/>
            <a:ext cx="1876425" cy="2324100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E717D1C-3DD7-4B35-A0F0-9B9DA12DB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881" y="1552830"/>
            <a:ext cx="1767433" cy="2324100"/>
          </a:xfrm>
          <a:prstGeom prst="rect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0A929C9-32E7-466F-BDE8-8B4A7E721F43}"/>
              </a:ext>
            </a:extLst>
          </p:cNvPr>
          <p:cNvGrpSpPr/>
          <p:nvPr/>
        </p:nvGrpSpPr>
        <p:grpSpPr>
          <a:xfrm>
            <a:off x="653399" y="3727846"/>
            <a:ext cx="5675684" cy="869790"/>
            <a:chOff x="649995" y="5435718"/>
            <a:chExt cx="5675684" cy="86979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2B3C12-610E-40CD-A424-C89EECDBEA5B}"/>
                </a:ext>
              </a:extLst>
            </p:cNvPr>
            <p:cNvSpPr txBox="1"/>
            <p:nvPr/>
          </p:nvSpPr>
          <p:spPr>
            <a:xfrm>
              <a:off x="3790641" y="5435718"/>
              <a:ext cx="2535038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/>
                <a:t>d(p2, p6) + d(p3, p5)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b="1" dirty="0"/>
                <a:t>2 * d(p1, p4)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CB1B51-25A9-45CF-A7E9-2FA4B8DE755C}"/>
                </a:ext>
              </a:extLst>
            </p:cNvPr>
            <p:cNvSpPr txBox="1"/>
            <p:nvPr/>
          </p:nvSpPr>
          <p:spPr>
            <a:xfrm>
              <a:off x="649995" y="5627873"/>
              <a:ext cx="3448279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1" dirty="0"/>
                <a:t>Eye aspect ratio =</a:t>
              </a:r>
              <a:endParaRPr lang="ko-KR" altLang="en-US" b="1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F7A6392-8BDA-4BF7-A0C5-7532AC34D810}"/>
                </a:ext>
              </a:extLst>
            </p:cNvPr>
            <p:cNvCxnSpPr>
              <a:cxnSpLocks/>
            </p:cNvCxnSpPr>
            <p:nvPr/>
          </p:nvCxnSpPr>
          <p:spPr>
            <a:xfrm>
              <a:off x="3790641" y="5924320"/>
              <a:ext cx="253503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5454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4386516-84CC-4BEB-97F2-98135FF6F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8" y="386169"/>
            <a:ext cx="11244381" cy="480131"/>
          </a:xfrm>
        </p:spPr>
        <p:txBody>
          <a:bodyPr/>
          <a:lstStyle/>
          <a:p>
            <a:r>
              <a:rPr lang="en-US" altLang="ko-KR" dirty="0" err="1"/>
              <a:t>Acheivement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1C4A5-CCD1-411F-A26A-47D62C31014F}"/>
              </a:ext>
            </a:extLst>
          </p:cNvPr>
          <p:cNvSpPr txBox="1"/>
          <p:nvPr/>
        </p:nvSpPr>
        <p:spPr>
          <a:xfrm>
            <a:off x="6975835" y="573912"/>
            <a:ext cx="509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</a:rPr>
              <a:t>Safe Driving Application</a:t>
            </a:r>
            <a:endParaRPr lang="ko-KR" altLang="en-US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AB7536-F4B3-4E04-AD96-78E1F4C6AE78}"/>
              </a:ext>
            </a:extLst>
          </p:cNvPr>
          <p:cNvSpPr txBox="1"/>
          <p:nvPr/>
        </p:nvSpPr>
        <p:spPr>
          <a:xfrm>
            <a:off x="435429" y="1013666"/>
            <a:ext cx="5520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DESTINATION IS REWARD FOR SAFE DRIVING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9F67F6-F807-489E-9290-8028B0EE1121}"/>
              </a:ext>
            </a:extLst>
          </p:cNvPr>
          <p:cNvGrpSpPr/>
          <p:nvPr/>
        </p:nvGrpSpPr>
        <p:grpSpPr>
          <a:xfrm>
            <a:off x="1028299" y="1880963"/>
            <a:ext cx="3892043" cy="2865208"/>
            <a:chOff x="6357259" y="2536370"/>
            <a:chExt cx="5606143" cy="40386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BE945D3-E453-4864-B8D9-4586A7BA4F01}"/>
                </a:ext>
              </a:extLst>
            </p:cNvPr>
            <p:cNvSpPr/>
            <p:nvPr/>
          </p:nvSpPr>
          <p:spPr>
            <a:xfrm>
              <a:off x="6357259" y="2536370"/>
              <a:ext cx="5606143" cy="4038600"/>
            </a:xfrm>
            <a:prstGeom prst="rect">
              <a:avLst/>
            </a:prstGeom>
            <a:noFill/>
            <a:ln w="76200" cap="flat" cmpd="sng" algn="ctr">
              <a:solidFill>
                <a:schemeClr val="accent5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CA5ECD1-0D73-4826-88B3-4893E2009739}"/>
                </a:ext>
              </a:extLst>
            </p:cNvPr>
            <p:cNvGrpSpPr/>
            <p:nvPr/>
          </p:nvGrpSpPr>
          <p:grpSpPr>
            <a:xfrm>
              <a:off x="6620564" y="2763873"/>
              <a:ext cx="5038334" cy="3431800"/>
              <a:chOff x="6544364" y="1555559"/>
              <a:chExt cx="5038334" cy="3431800"/>
            </a:xfrm>
          </p:grpSpPr>
          <p:sp>
            <p:nvSpPr>
              <p:cNvPr id="21" name="화살표: 왼쪽/오른쪽 20">
                <a:extLst>
                  <a:ext uri="{FF2B5EF4-FFF2-40B4-BE49-F238E27FC236}">
                    <a16:creationId xmlns:a16="http://schemas.microsoft.com/office/drawing/2014/main" id="{04425EC7-373E-4BC3-B485-9CDF753F600E}"/>
                  </a:ext>
                </a:extLst>
              </p:cNvPr>
              <p:cNvSpPr/>
              <p:nvPr/>
            </p:nvSpPr>
            <p:spPr>
              <a:xfrm>
                <a:off x="6906285" y="2251903"/>
                <a:ext cx="4637987" cy="2039363"/>
              </a:xfrm>
              <a:prstGeom prst="leftRightArrow">
                <a:avLst/>
              </a:prstGeom>
              <a:solidFill>
                <a:schemeClr val="accent1">
                  <a:alpha val="2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D45C27B6-14DE-452F-B425-2CFD4CECE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4364" y="3660570"/>
                <a:ext cx="1066497" cy="959847"/>
              </a:xfrm>
              <a:prstGeom prst="rect">
                <a:avLst/>
              </a:prstGeom>
            </p:spPr>
          </p:pic>
          <p:sp>
            <p:nvSpPr>
              <p:cNvPr id="23" name="사각형: 잘린 대각선 방향 모서리 22">
                <a:extLst>
                  <a:ext uri="{FF2B5EF4-FFF2-40B4-BE49-F238E27FC236}">
                    <a16:creationId xmlns:a16="http://schemas.microsoft.com/office/drawing/2014/main" id="{C977CC1F-63CF-4787-B734-7DBD3904239E}"/>
                  </a:ext>
                </a:extLst>
              </p:cNvPr>
              <p:cNvSpPr/>
              <p:nvPr/>
            </p:nvSpPr>
            <p:spPr>
              <a:xfrm>
                <a:off x="8507259" y="1555559"/>
                <a:ext cx="1438019" cy="3431800"/>
              </a:xfrm>
              <a:prstGeom prst="snip2Diag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altLang="ko-KR" sz="1400" b="1" dirty="0">
                    <a:ln/>
                    <a:solidFill>
                      <a:schemeClr val="bg1"/>
                    </a:solidFill>
                  </a:rPr>
                  <a:t>JNI</a:t>
                </a:r>
                <a:endParaRPr lang="ko-KR" altLang="en-US" b="1" dirty="0">
                  <a:ln/>
                  <a:solidFill>
                    <a:schemeClr val="bg1"/>
                  </a:solidFill>
                </a:endParaRPr>
              </a:p>
            </p:txBody>
          </p: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237FC276-9696-4AB6-B785-B95FCCCD8B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972"/>
              <a:stretch/>
            </p:blipFill>
            <p:spPr>
              <a:xfrm>
                <a:off x="6620184" y="1562697"/>
                <a:ext cx="962252" cy="901722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65B4A3F1-C60F-4FD3-B573-0EF5E208C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63695" y="3738505"/>
                <a:ext cx="959847" cy="95984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99A66032-7C44-43A4-8B92-9F7B30794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972"/>
              <a:stretch/>
            </p:blipFill>
            <p:spPr>
              <a:xfrm>
                <a:off x="10620446" y="1571444"/>
                <a:ext cx="962252" cy="901720"/>
              </a:xfrm>
              <a:prstGeom prst="rect">
                <a:avLst/>
              </a:prstGeom>
            </p:spPr>
          </p:pic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C65C951-4761-4FCA-AA57-FA3FE85337A4}"/>
              </a:ext>
            </a:extLst>
          </p:cNvPr>
          <p:cNvGrpSpPr/>
          <p:nvPr/>
        </p:nvGrpSpPr>
        <p:grpSpPr>
          <a:xfrm flipH="1">
            <a:off x="4920342" y="3051835"/>
            <a:ext cx="7271657" cy="3806165"/>
            <a:chOff x="23553" y="1499400"/>
            <a:chExt cx="11602390" cy="5152516"/>
          </a:xfrm>
        </p:grpSpPr>
        <p:pic>
          <p:nvPicPr>
            <p:cNvPr id="31" name="그림 30" descr="사람, 손, 쥐고있는이(가) 표시된 사진&#10;&#10;높은 신뢰도로 생성된 설명">
              <a:extLst>
                <a:ext uri="{FF2B5EF4-FFF2-40B4-BE49-F238E27FC236}">
                  <a16:creationId xmlns:a16="http://schemas.microsoft.com/office/drawing/2014/main" id="{911A8F4E-CB79-483A-9063-258596590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3" y="1499400"/>
              <a:ext cx="11602390" cy="5152516"/>
            </a:xfrm>
            <a:prstGeom prst="rect">
              <a:avLst/>
            </a:prstGeom>
          </p:spPr>
        </p:pic>
        <p:pic>
          <p:nvPicPr>
            <p:cNvPr id="32" name="그림 31" descr="하늘, 도로, 실외, 길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3F3A2CC7-ADC1-4341-B0AD-B201C0FD6C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4" b="8048"/>
            <a:stretch/>
          </p:blipFill>
          <p:spPr>
            <a:xfrm>
              <a:off x="5623922" y="2450865"/>
              <a:ext cx="4566557" cy="2151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125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FE5AB-D74D-4C64-9F8A-8DBADE43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Improvements (if</a:t>
            </a:r>
            <a:r>
              <a:rPr lang="ko-KR" altLang="en-US" dirty="0"/>
              <a:t> </a:t>
            </a:r>
            <a:r>
              <a:rPr lang="en-US" altLang="ko-KR"/>
              <a:t>possible)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7A486-4800-47EE-B0F0-6DAE8DE1F2F2}"/>
              </a:ext>
            </a:extLst>
          </p:cNvPr>
          <p:cNvSpPr txBox="1"/>
          <p:nvPr/>
        </p:nvSpPr>
        <p:spPr>
          <a:xfrm>
            <a:off x="6975835" y="573912"/>
            <a:ext cx="509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</a:rPr>
              <a:t>Safe Driving Application</a:t>
            </a:r>
            <a:endParaRPr lang="ko-KR" altLang="en-US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87ADB4-32C5-4E8C-A9A3-349EAF6D0D6C}"/>
              </a:ext>
            </a:extLst>
          </p:cNvPr>
          <p:cNvSpPr txBox="1"/>
          <p:nvPr/>
        </p:nvSpPr>
        <p:spPr>
          <a:xfrm>
            <a:off x="435429" y="1013666"/>
            <a:ext cx="5520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DESTINATION IS REWARD FOR SAFE DRIVING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CED619-E4B8-4705-8279-22E33D2B1466}"/>
              </a:ext>
            </a:extLst>
          </p:cNvPr>
          <p:cNvSpPr txBox="1"/>
          <p:nvPr/>
        </p:nvSpPr>
        <p:spPr>
          <a:xfrm>
            <a:off x="2057650" y="2610036"/>
            <a:ext cx="80766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dirty="0"/>
              <a:t>Combine two functions into one application</a:t>
            </a:r>
          </a:p>
          <a:p>
            <a:endParaRPr lang="en-US" altLang="ko-KR" sz="2800" dirty="0"/>
          </a:p>
          <a:p>
            <a:pPr marL="514350" indent="-514350">
              <a:buAutoNum type="arabicPeriod" startAt="2"/>
            </a:pPr>
            <a:r>
              <a:rPr lang="en-US" altLang="ko-KR" sz="2800" dirty="0"/>
              <a:t>Improve application’s user interface </a:t>
            </a:r>
          </a:p>
          <a:p>
            <a:endParaRPr lang="en-US" altLang="ko-KR" sz="2800" dirty="0"/>
          </a:p>
          <a:p>
            <a:r>
              <a:rPr lang="en-US" altLang="ko-KR" sz="2800" dirty="0"/>
              <a:t>3.  Apply more accurate detection algorithm</a:t>
            </a:r>
          </a:p>
        </p:txBody>
      </p:sp>
    </p:spTree>
    <p:extLst>
      <p:ext uri="{BB962C8B-B14F-4D97-AF65-F5344CB8AC3E}">
        <p14:creationId xmlns:p14="http://schemas.microsoft.com/office/powerpoint/2010/main" val="362786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75420" y="2554174"/>
            <a:ext cx="6907089" cy="1421928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effectLst>
                  <a:reflection blurRad="6350" stA="19000" endPos="45500" dir="5400000" sy="-100000" algn="bl" rotWithShape="0"/>
                </a:effectLst>
              </a:rPr>
              <a:t>Marketing Plan</a:t>
            </a:r>
            <a:endParaRPr lang="ko-KR" altLang="en-US" sz="6600" b="1" dirty="0">
              <a:solidFill>
                <a:schemeClr val="bg1"/>
              </a:solidFill>
              <a:effectLst>
                <a:reflection blurRad="6350" stA="19000" endPos="45500" dir="5400000" sy="-100000" algn="bl" rotWithShape="0"/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D11CDAC-42F3-46DF-B7E5-87ADB8814B4A}"/>
              </a:ext>
            </a:extLst>
          </p:cNvPr>
          <p:cNvSpPr/>
          <p:nvPr/>
        </p:nvSpPr>
        <p:spPr>
          <a:xfrm>
            <a:off x="4962617" y="1713390"/>
            <a:ext cx="2423604" cy="7457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12515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FE5AB-D74D-4C64-9F8A-8DBADE43A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386168"/>
            <a:ext cx="11260182" cy="480131"/>
          </a:xfrm>
        </p:spPr>
        <p:txBody>
          <a:bodyPr>
            <a:normAutofit fontScale="90000"/>
          </a:bodyPr>
          <a:lstStyle/>
          <a:p>
            <a:r>
              <a:rPr lang="en-US" altLang="ko-KR" sz="4000" dirty="0"/>
              <a:t>STP </a:t>
            </a:r>
            <a:r>
              <a:rPr lang="en-US" altLang="ko-KR" sz="3100" dirty="0"/>
              <a:t>-Segmentation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7A486-4800-47EE-B0F0-6DAE8DE1F2F2}"/>
              </a:ext>
            </a:extLst>
          </p:cNvPr>
          <p:cNvSpPr txBox="1"/>
          <p:nvPr/>
        </p:nvSpPr>
        <p:spPr>
          <a:xfrm>
            <a:off x="6975835" y="573912"/>
            <a:ext cx="509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</a:rPr>
              <a:t>Safe Driving Application</a:t>
            </a:r>
            <a:endParaRPr lang="ko-KR" altLang="en-US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87ADB4-32C5-4E8C-A9A3-349EAF6D0D6C}"/>
              </a:ext>
            </a:extLst>
          </p:cNvPr>
          <p:cNvSpPr txBox="1"/>
          <p:nvPr/>
        </p:nvSpPr>
        <p:spPr>
          <a:xfrm>
            <a:off x="435429" y="1013666"/>
            <a:ext cx="5520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DESTINATION IS REWARD FOR SAFE DRIVING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F9A47-A9A6-4749-B71F-CBA8F79BDA01}"/>
              </a:ext>
            </a:extLst>
          </p:cNvPr>
          <p:cNvSpPr txBox="1"/>
          <p:nvPr/>
        </p:nvSpPr>
        <p:spPr>
          <a:xfrm>
            <a:off x="3580313" y="2061538"/>
            <a:ext cx="4445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Demographic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1EBA5-1816-4AD8-8D2A-EEACA62B8A1D}"/>
              </a:ext>
            </a:extLst>
          </p:cNvPr>
          <p:cNvSpPr txBox="1"/>
          <p:nvPr/>
        </p:nvSpPr>
        <p:spPr>
          <a:xfrm>
            <a:off x="2796234" y="3088303"/>
            <a:ext cx="7896392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Age </a:t>
            </a:r>
            <a:r>
              <a:rPr lang="en-US" altLang="ko-KR" sz="3200" dirty="0"/>
              <a:t>-</a:t>
            </a:r>
            <a:r>
              <a:rPr lang="en-US" altLang="ko-KR" sz="2400" dirty="0"/>
              <a:t>Ages which has many people who drive</a:t>
            </a:r>
          </a:p>
          <a:p>
            <a:pPr lvl="1"/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Gender </a:t>
            </a:r>
            <a:r>
              <a:rPr lang="en-US" altLang="ko-KR" sz="3200" dirty="0"/>
              <a:t>-</a:t>
            </a:r>
            <a:r>
              <a:rPr lang="en-US" altLang="ko-KR" sz="2400" dirty="0"/>
              <a:t>Gender which has many people who drive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Job </a:t>
            </a:r>
            <a:r>
              <a:rPr lang="en-US" altLang="ko-KR" sz="3200" dirty="0"/>
              <a:t>-</a:t>
            </a:r>
            <a:r>
              <a:rPr lang="en-US" altLang="ko-KR" sz="2400" dirty="0"/>
              <a:t>A job to drive for a long time or a lot.</a:t>
            </a:r>
          </a:p>
          <a:p>
            <a:pPr lvl="1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232333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FE5AB-D74D-4C64-9F8A-8DBADE43A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386168"/>
            <a:ext cx="11260182" cy="480131"/>
          </a:xfrm>
        </p:spPr>
        <p:txBody>
          <a:bodyPr>
            <a:normAutofit fontScale="90000"/>
          </a:bodyPr>
          <a:lstStyle/>
          <a:p>
            <a:r>
              <a:rPr lang="en-US" altLang="ko-KR" sz="4000" dirty="0"/>
              <a:t>STP </a:t>
            </a:r>
            <a:r>
              <a:rPr lang="en-US" altLang="ko-KR" sz="3100" dirty="0"/>
              <a:t>-Segmentation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7A486-4800-47EE-B0F0-6DAE8DE1F2F2}"/>
              </a:ext>
            </a:extLst>
          </p:cNvPr>
          <p:cNvSpPr txBox="1"/>
          <p:nvPr/>
        </p:nvSpPr>
        <p:spPr>
          <a:xfrm>
            <a:off x="6975835" y="573912"/>
            <a:ext cx="509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</a:rPr>
              <a:t>Safe Driving Application</a:t>
            </a:r>
            <a:endParaRPr lang="ko-KR" altLang="en-US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87ADB4-32C5-4E8C-A9A3-349EAF6D0D6C}"/>
              </a:ext>
            </a:extLst>
          </p:cNvPr>
          <p:cNvSpPr txBox="1"/>
          <p:nvPr/>
        </p:nvSpPr>
        <p:spPr>
          <a:xfrm>
            <a:off x="435429" y="1013666"/>
            <a:ext cx="5520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DESTINATION IS REWARD FOR SAFE DRIVING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5F9A47-A9A6-4749-B71F-CBA8F79BDA01}"/>
              </a:ext>
            </a:extLst>
          </p:cNvPr>
          <p:cNvSpPr txBox="1"/>
          <p:nvPr/>
        </p:nvSpPr>
        <p:spPr>
          <a:xfrm>
            <a:off x="585926" y="1722268"/>
            <a:ext cx="4626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Psychoanalytic variables</a:t>
            </a:r>
            <a:endParaRPr lang="ko-KR" altLang="en-US" sz="3200" dirty="0"/>
          </a:p>
        </p:txBody>
      </p:sp>
      <p:pic>
        <p:nvPicPr>
          <p:cNvPr id="2050" name="Picture 2" descr="2017ë ì¤ë§í¸í° ë³´ì  ë° ì´ì©íí© ì¸í¬ê·¸ëí½">
            <a:extLst>
              <a:ext uri="{FF2B5EF4-FFF2-40B4-BE49-F238E27FC236}">
                <a16:creationId xmlns:a16="http://schemas.microsoft.com/office/drawing/2014/main" id="{F9F90699-503C-4DF6-A7BF-C8408DBEF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781" r="56549" b="51063"/>
          <a:stretch/>
        </p:blipFill>
        <p:spPr bwMode="auto">
          <a:xfrm>
            <a:off x="2076605" y="3082857"/>
            <a:ext cx="2806782" cy="34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_002">
            <a:extLst>
              <a:ext uri="{FF2B5EF4-FFF2-40B4-BE49-F238E27FC236}">
                <a16:creationId xmlns:a16="http://schemas.microsoft.com/office/drawing/2014/main" id="{48DA344A-EC25-4761-8785-90B9D2112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998" y="3069970"/>
            <a:ext cx="5549210" cy="34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D0976C-8E79-41C5-A832-231FB7A37B08}"/>
              </a:ext>
            </a:extLst>
          </p:cNvPr>
          <p:cNvSpPr txBox="1"/>
          <p:nvPr/>
        </p:nvSpPr>
        <p:spPr>
          <a:xfrm>
            <a:off x="585926" y="2464118"/>
            <a:ext cx="7706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Most drivers has smartphone and use applications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21983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FE5AB-D74D-4C64-9F8A-8DBADE43A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386168"/>
            <a:ext cx="11260182" cy="480131"/>
          </a:xfrm>
        </p:spPr>
        <p:txBody>
          <a:bodyPr>
            <a:normAutofit fontScale="90000"/>
          </a:bodyPr>
          <a:lstStyle/>
          <a:p>
            <a:r>
              <a:rPr lang="en-US" altLang="ko-KR" sz="4000" dirty="0"/>
              <a:t>STP </a:t>
            </a:r>
            <a:r>
              <a:rPr lang="en-US" altLang="ko-KR" sz="3100" dirty="0"/>
              <a:t>-Targeting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7A486-4800-47EE-B0F0-6DAE8DE1F2F2}"/>
              </a:ext>
            </a:extLst>
          </p:cNvPr>
          <p:cNvSpPr txBox="1"/>
          <p:nvPr/>
        </p:nvSpPr>
        <p:spPr>
          <a:xfrm>
            <a:off x="6975835" y="573912"/>
            <a:ext cx="509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</a:rPr>
              <a:t>Safe Driving Application</a:t>
            </a:r>
            <a:endParaRPr lang="ko-KR" altLang="en-US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87ADB4-32C5-4E8C-A9A3-349EAF6D0D6C}"/>
              </a:ext>
            </a:extLst>
          </p:cNvPr>
          <p:cNvSpPr txBox="1"/>
          <p:nvPr/>
        </p:nvSpPr>
        <p:spPr>
          <a:xfrm>
            <a:off x="435429" y="1013666"/>
            <a:ext cx="5520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DESTINATION IS REWARD FOR SAFE DRIVING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E82298-9DAD-4DF9-A90D-FAF8FD884FCB}"/>
              </a:ext>
            </a:extLst>
          </p:cNvPr>
          <p:cNvSpPr txBox="1"/>
          <p:nvPr/>
        </p:nvSpPr>
        <p:spPr>
          <a:xfrm>
            <a:off x="506027" y="2281562"/>
            <a:ext cx="6883616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Age -</a:t>
            </a:r>
            <a:r>
              <a:rPr lang="en-US" altLang="ko-KR" sz="2000" dirty="0"/>
              <a:t>Ages which has many people who drive</a:t>
            </a:r>
          </a:p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ko-KR" sz="2400" dirty="0"/>
              <a:t>People in age 40 – 50 </a:t>
            </a:r>
          </a:p>
          <a:p>
            <a:pPr lvl="1"/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Gender -</a:t>
            </a:r>
            <a:r>
              <a:rPr lang="en-US" altLang="ko-KR" sz="2000" dirty="0"/>
              <a:t>Gender which has many people who drive</a:t>
            </a:r>
          </a:p>
          <a:p>
            <a:pPr marL="800100" lvl="1" indent="-34290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ko-KR" sz="2400" dirty="0"/>
              <a:t>Men drive a lot than women </a:t>
            </a:r>
          </a:p>
          <a:p>
            <a:pPr lvl="1"/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Job -</a:t>
            </a:r>
            <a:r>
              <a:rPr lang="en-US" altLang="ko-KR" sz="2000" dirty="0"/>
              <a:t>A job to drive for a long time or a lot.</a:t>
            </a:r>
          </a:p>
          <a:p>
            <a:pPr marL="800100" lvl="1" indent="-34290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ko-KR" sz="2400" dirty="0"/>
              <a:t>Transit drivers, Agent drivers, …</a:t>
            </a:r>
          </a:p>
          <a:p>
            <a:pPr marL="742950" lvl="1" indent="-285750">
              <a:buFontTx/>
              <a:buChar char="-"/>
            </a:pPr>
            <a:endParaRPr lang="en-US" altLang="ko-KR" sz="1600" dirty="0"/>
          </a:p>
        </p:txBody>
      </p:sp>
      <p:pic>
        <p:nvPicPr>
          <p:cNvPr id="7" name="Picture 4" descr="ì°ë ¹ë³ ìëì°¨ ë³´ì  íí©ì ëí ì´ë¯¸ì§ ê²ìê²°ê³¼">
            <a:extLst>
              <a:ext uri="{FF2B5EF4-FFF2-40B4-BE49-F238E27FC236}">
                <a16:creationId xmlns:a16="http://schemas.microsoft.com/office/drawing/2014/main" id="{B5C317D5-3204-4E67-9F63-F7B877EE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643" y="1622987"/>
            <a:ext cx="4519358" cy="19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ëíì°¨ êµíµì¬ê³  ìì¸ì ëí ì´ë¯¸ì§ ê²ìê²°ê³¼">
            <a:extLst>
              <a:ext uri="{FF2B5EF4-FFF2-40B4-BE49-F238E27FC236}">
                <a16:creationId xmlns:a16="http://schemas.microsoft.com/office/drawing/2014/main" id="{D2EAE255-0BD8-4C1E-B6C7-D29C7E32E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14"/>
          <a:stretch/>
        </p:blipFill>
        <p:spPr bwMode="auto">
          <a:xfrm>
            <a:off x="7389643" y="3665250"/>
            <a:ext cx="4519358" cy="24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218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FE5AB-D74D-4C64-9F8A-8DBADE43A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386168"/>
            <a:ext cx="11260182" cy="480131"/>
          </a:xfrm>
        </p:spPr>
        <p:txBody>
          <a:bodyPr>
            <a:normAutofit fontScale="90000"/>
          </a:bodyPr>
          <a:lstStyle/>
          <a:p>
            <a:r>
              <a:rPr lang="en-US" altLang="ko-KR" sz="4000" dirty="0"/>
              <a:t>STP </a:t>
            </a:r>
            <a:r>
              <a:rPr lang="en-US" altLang="ko-KR" sz="3100" dirty="0"/>
              <a:t>-Positioning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7A486-4800-47EE-B0F0-6DAE8DE1F2F2}"/>
              </a:ext>
            </a:extLst>
          </p:cNvPr>
          <p:cNvSpPr txBox="1"/>
          <p:nvPr/>
        </p:nvSpPr>
        <p:spPr>
          <a:xfrm>
            <a:off x="6975835" y="573912"/>
            <a:ext cx="509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</a:rPr>
              <a:t>Safe Driving Application</a:t>
            </a:r>
            <a:endParaRPr lang="ko-KR" altLang="en-US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87ADB4-32C5-4E8C-A9A3-349EAF6D0D6C}"/>
              </a:ext>
            </a:extLst>
          </p:cNvPr>
          <p:cNvSpPr txBox="1"/>
          <p:nvPr/>
        </p:nvSpPr>
        <p:spPr>
          <a:xfrm>
            <a:off x="435429" y="1013666"/>
            <a:ext cx="5520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DESTINATION IS REWARD FOR SAFE DRIVING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66F6EFE-08D9-470A-83F6-60622661465E}"/>
              </a:ext>
            </a:extLst>
          </p:cNvPr>
          <p:cNvGrpSpPr/>
          <p:nvPr/>
        </p:nvGrpSpPr>
        <p:grpSpPr>
          <a:xfrm>
            <a:off x="3448349" y="1512833"/>
            <a:ext cx="5448108" cy="5083749"/>
            <a:chOff x="3148804" y="913736"/>
            <a:chExt cx="5448108" cy="5083749"/>
          </a:xfrm>
        </p:grpSpPr>
        <p:sp>
          <p:nvSpPr>
            <p:cNvPr id="31" name="삼각형 1">
              <a:extLst>
                <a:ext uri="{FF2B5EF4-FFF2-40B4-BE49-F238E27FC236}">
                  <a16:creationId xmlns:a16="http://schemas.microsoft.com/office/drawing/2014/main" id="{65124ACC-CB55-457C-88C4-DA68A2D13D0D}"/>
                </a:ext>
              </a:extLst>
            </p:cNvPr>
            <p:cNvSpPr/>
            <p:nvPr/>
          </p:nvSpPr>
          <p:spPr>
            <a:xfrm rot="7098123">
              <a:off x="6240879" y="2833849"/>
              <a:ext cx="1058022" cy="1601373"/>
            </a:xfrm>
            <a:custGeom>
              <a:avLst/>
              <a:gdLst>
                <a:gd name="connsiteX0" fmla="*/ 0 w 976045"/>
                <a:gd name="connsiteY0" fmla="*/ 852755 h 852755"/>
                <a:gd name="connsiteX1" fmla="*/ 488023 w 976045"/>
                <a:gd name="connsiteY1" fmla="*/ 0 h 852755"/>
                <a:gd name="connsiteX2" fmla="*/ 976045 w 976045"/>
                <a:gd name="connsiteY2" fmla="*/ 852755 h 852755"/>
                <a:gd name="connsiteX3" fmla="*/ 0 w 976045"/>
                <a:gd name="connsiteY3" fmla="*/ 852755 h 852755"/>
                <a:gd name="connsiteX0" fmla="*/ 0 w 976045"/>
                <a:gd name="connsiteY0" fmla="*/ 852755 h 852755"/>
                <a:gd name="connsiteX1" fmla="*/ 172102 w 976045"/>
                <a:gd name="connsiteY1" fmla="*/ 367738 h 852755"/>
                <a:gd name="connsiteX2" fmla="*/ 488023 w 976045"/>
                <a:gd name="connsiteY2" fmla="*/ 0 h 852755"/>
                <a:gd name="connsiteX3" fmla="*/ 976045 w 976045"/>
                <a:gd name="connsiteY3" fmla="*/ 852755 h 852755"/>
                <a:gd name="connsiteX4" fmla="*/ 0 w 976045"/>
                <a:gd name="connsiteY4" fmla="*/ 852755 h 852755"/>
                <a:gd name="connsiteX0" fmla="*/ 0 w 976045"/>
                <a:gd name="connsiteY0" fmla="*/ 852755 h 852755"/>
                <a:gd name="connsiteX1" fmla="*/ 172102 w 976045"/>
                <a:gd name="connsiteY1" fmla="*/ 367738 h 852755"/>
                <a:gd name="connsiteX2" fmla="*/ 488023 w 976045"/>
                <a:gd name="connsiteY2" fmla="*/ 0 h 852755"/>
                <a:gd name="connsiteX3" fmla="*/ 839923 w 976045"/>
                <a:gd name="connsiteY3" fmla="*/ 470480 h 852755"/>
                <a:gd name="connsiteX4" fmla="*/ 976045 w 976045"/>
                <a:gd name="connsiteY4" fmla="*/ 852755 h 852755"/>
                <a:gd name="connsiteX5" fmla="*/ 0 w 976045"/>
                <a:gd name="connsiteY5" fmla="*/ 852755 h 852755"/>
                <a:gd name="connsiteX0" fmla="*/ 0 w 976045"/>
                <a:gd name="connsiteY0" fmla="*/ 852755 h 912268"/>
                <a:gd name="connsiteX1" fmla="*/ 172102 w 976045"/>
                <a:gd name="connsiteY1" fmla="*/ 367738 h 912268"/>
                <a:gd name="connsiteX2" fmla="*/ 488023 w 976045"/>
                <a:gd name="connsiteY2" fmla="*/ 0 h 912268"/>
                <a:gd name="connsiteX3" fmla="*/ 839923 w 976045"/>
                <a:gd name="connsiteY3" fmla="*/ 470480 h 912268"/>
                <a:gd name="connsiteX4" fmla="*/ 976045 w 976045"/>
                <a:gd name="connsiteY4" fmla="*/ 852755 h 912268"/>
                <a:gd name="connsiteX5" fmla="*/ 377586 w 976045"/>
                <a:gd name="connsiteY5" fmla="*/ 912268 h 912268"/>
                <a:gd name="connsiteX6" fmla="*/ 0 w 976045"/>
                <a:gd name="connsiteY6" fmla="*/ 852755 h 912268"/>
                <a:gd name="connsiteX0" fmla="*/ 0 w 836963"/>
                <a:gd name="connsiteY0" fmla="*/ 1019653 h 1019653"/>
                <a:gd name="connsiteX1" fmla="*/ 33020 w 836963"/>
                <a:gd name="connsiteY1" fmla="*/ 367738 h 1019653"/>
                <a:gd name="connsiteX2" fmla="*/ 348941 w 836963"/>
                <a:gd name="connsiteY2" fmla="*/ 0 h 1019653"/>
                <a:gd name="connsiteX3" fmla="*/ 700841 w 836963"/>
                <a:gd name="connsiteY3" fmla="*/ 470480 h 1019653"/>
                <a:gd name="connsiteX4" fmla="*/ 836963 w 836963"/>
                <a:gd name="connsiteY4" fmla="*/ 852755 h 1019653"/>
                <a:gd name="connsiteX5" fmla="*/ 238504 w 836963"/>
                <a:gd name="connsiteY5" fmla="*/ 912268 h 1019653"/>
                <a:gd name="connsiteX6" fmla="*/ 0 w 836963"/>
                <a:gd name="connsiteY6" fmla="*/ 1019653 h 1019653"/>
                <a:gd name="connsiteX0" fmla="*/ 0 w 700841"/>
                <a:gd name="connsiteY0" fmla="*/ 1019653 h 1019653"/>
                <a:gd name="connsiteX1" fmla="*/ 33020 w 700841"/>
                <a:gd name="connsiteY1" fmla="*/ 367738 h 1019653"/>
                <a:gd name="connsiteX2" fmla="*/ 348941 w 700841"/>
                <a:gd name="connsiteY2" fmla="*/ 0 h 1019653"/>
                <a:gd name="connsiteX3" fmla="*/ 700841 w 700841"/>
                <a:gd name="connsiteY3" fmla="*/ 470480 h 1019653"/>
                <a:gd name="connsiteX4" fmla="*/ 677019 w 700841"/>
                <a:gd name="connsiteY4" fmla="*/ 1005744 h 1019653"/>
                <a:gd name="connsiteX5" fmla="*/ 238504 w 700841"/>
                <a:gd name="connsiteY5" fmla="*/ 912268 h 1019653"/>
                <a:gd name="connsiteX6" fmla="*/ 0 w 700841"/>
                <a:gd name="connsiteY6" fmla="*/ 1019653 h 1019653"/>
                <a:gd name="connsiteX0" fmla="*/ 0 w 700841"/>
                <a:gd name="connsiteY0" fmla="*/ 1019653 h 1019653"/>
                <a:gd name="connsiteX1" fmla="*/ 33020 w 700841"/>
                <a:gd name="connsiteY1" fmla="*/ 367738 h 1019653"/>
                <a:gd name="connsiteX2" fmla="*/ 348941 w 700841"/>
                <a:gd name="connsiteY2" fmla="*/ 0 h 1019653"/>
                <a:gd name="connsiteX3" fmla="*/ 700841 w 700841"/>
                <a:gd name="connsiteY3" fmla="*/ 470480 h 1019653"/>
                <a:gd name="connsiteX4" fmla="*/ 677019 w 700841"/>
                <a:gd name="connsiteY4" fmla="*/ 1005744 h 1019653"/>
                <a:gd name="connsiteX5" fmla="*/ 328907 w 700841"/>
                <a:gd name="connsiteY5" fmla="*/ 967900 h 1019653"/>
                <a:gd name="connsiteX6" fmla="*/ 0 w 700841"/>
                <a:gd name="connsiteY6" fmla="*/ 1019653 h 1019653"/>
                <a:gd name="connsiteX0" fmla="*/ 0 w 700841"/>
                <a:gd name="connsiteY0" fmla="*/ 1019653 h 1019653"/>
                <a:gd name="connsiteX1" fmla="*/ 88653 w 700841"/>
                <a:gd name="connsiteY1" fmla="*/ 395554 h 1019653"/>
                <a:gd name="connsiteX2" fmla="*/ 348941 w 700841"/>
                <a:gd name="connsiteY2" fmla="*/ 0 h 1019653"/>
                <a:gd name="connsiteX3" fmla="*/ 700841 w 700841"/>
                <a:gd name="connsiteY3" fmla="*/ 470480 h 1019653"/>
                <a:gd name="connsiteX4" fmla="*/ 677019 w 700841"/>
                <a:gd name="connsiteY4" fmla="*/ 1005744 h 1019653"/>
                <a:gd name="connsiteX5" fmla="*/ 328907 w 700841"/>
                <a:gd name="connsiteY5" fmla="*/ 967900 h 1019653"/>
                <a:gd name="connsiteX6" fmla="*/ 0 w 700841"/>
                <a:gd name="connsiteY6" fmla="*/ 1019653 h 1019653"/>
                <a:gd name="connsiteX0" fmla="*/ 0 w 677019"/>
                <a:gd name="connsiteY0" fmla="*/ 1019653 h 1019653"/>
                <a:gd name="connsiteX1" fmla="*/ 88653 w 677019"/>
                <a:gd name="connsiteY1" fmla="*/ 395554 h 1019653"/>
                <a:gd name="connsiteX2" fmla="*/ 348941 w 677019"/>
                <a:gd name="connsiteY2" fmla="*/ 0 h 1019653"/>
                <a:gd name="connsiteX3" fmla="*/ 652162 w 677019"/>
                <a:gd name="connsiteY3" fmla="*/ 519158 h 1019653"/>
                <a:gd name="connsiteX4" fmla="*/ 677019 w 677019"/>
                <a:gd name="connsiteY4" fmla="*/ 1005744 h 1019653"/>
                <a:gd name="connsiteX5" fmla="*/ 328907 w 677019"/>
                <a:gd name="connsiteY5" fmla="*/ 967900 h 1019653"/>
                <a:gd name="connsiteX6" fmla="*/ 0 w 677019"/>
                <a:gd name="connsiteY6" fmla="*/ 1019653 h 1019653"/>
                <a:gd name="connsiteX0" fmla="*/ 0 w 677019"/>
                <a:gd name="connsiteY0" fmla="*/ 1019653 h 1019653"/>
                <a:gd name="connsiteX1" fmla="*/ 88653 w 677019"/>
                <a:gd name="connsiteY1" fmla="*/ 395554 h 1019653"/>
                <a:gd name="connsiteX2" fmla="*/ 348941 w 677019"/>
                <a:gd name="connsiteY2" fmla="*/ 0 h 1019653"/>
                <a:gd name="connsiteX3" fmla="*/ 652162 w 677019"/>
                <a:gd name="connsiteY3" fmla="*/ 519158 h 1019653"/>
                <a:gd name="connsiteX4" fmla="*/ 677019 w 677019"/>
                <a:gd name="connsiteY4" fmla="*/ 1005744 h 1019653"/>
                <a:gd name="connsiteX5" fmla="*/ 328907 w 677019"/>
                <a:gd name="connsiteY5" fmla="*/ 967900 h 1019653"/>
                <a:gd name="connsiteX6" fmla="*/ 0 w 677019"/>
                <a:gd name="connsiteY6" fmla="*/ 1019653 h 1019653"/>
                <a:gd name="connsiteX0" fmla="*/ 20376 w 697395"/>
                <a:gd name="connsiteY0" fmla="*/ 1019653 h 1019653"/>
                <a:gd name="connsiteX1" fmla="*/ 37881 w 697395"/>
                <a:gd name="connsiteY1" fmla="*/ 805099 h 1019653"/>
                <a:gd name="connsiteX2" fmla="*/ 109029 w 697395"/>
                <a:gd name="connsiteY2" fmla="*/ 395554 h 1019653"/>
                <a:gd name="connsiteX3" fmla="*/ 369317 w 697395"/>
                <a:gd name="connsiteY3" fmla="*/ 0 h 1019653"/>
                <a:gd name="connsiteX4" fmla="*/ 672538 w 697395"/>
                <a:gd name="connsiteY4" fmla="*/ 519158 h 1019653"/>
                <a:gd name="connsiteX5" fmla="*/ 697395 w 697395"/>
                <a:gd name="connsiteY5" fmla="*/ 1005744 h 1019653"/>
                <a:gd name="connsiteX6" fmla="*/ 349283 w 697395"/>
                <a:gd name="connsiteY6" fmla="*/ 967900 h 1019653"/>
                <a:gd name="connsiteX7" fmla="*/ 20376 w 697395"/>
                <a:gd name="connsiteY7" fmla="*/ 1019653 h 1019653"/>
                <a:gd name="connsiteX0" fmla="*/ 32334 w 674582"/>
                <a:gd name="connsiteY0" fmla="*/ 1033562 h 1033562"/>
                <a:gd name="connsiteX1" fmla="*/ 15068 w 674582"/>
                <a:gd name="connsiteY1" fmla="*/ 805099 h 1033562"/>
                <a:gd name="connsiteX2" fmla="*/ 86216 w 674582"/>
                <a:gd name="connsiteY2" fmla="*/ 395554 h 1033562"/>
                <a:gd name="connsiteX3" fmla="*/ 346504 w 674582"/>
                <a:gd name="connsiteY3" fmla="*/ 0 h 1033562"/>
                <a:gd name="connsiteX4" fmla="*/ 649725 w 674582"/>
                <a:gd name="connsiteY4" fmla="*/ 519158 h 1033562"/>
                <a:gd name="connsiteX5" fmla="*/ 674582 w 674582"/>
                <a:gd name="connsiteY5" fmla="*/ 1005744 h 1033562"/>
                <a:gd name="connsiteX6" fmla="*/ 326470 w 674582"/>
                <a:gd name="connsiteY6" fmla="*/ 967900 h 1033562"/>
                <a:gd name="connsiteX7" fmla="*/ 32334 w 674582"/>
                <a:gd name="connsiteY7" fmla="*/ 1033562 h 1033562"/>
                <a:gd name="connsiteX0" fmla="*/ 32334 w 674582"/>
                <a:gd name="connsiteY0" fmla="*/ 1033562 h 1033562"/>
                <a:gd name="connsiteX1" fmla="*/ 15068 w 674582"/>
                <a:gd name="connsiteY1" fmla="*/ 805099 h 1033562"/>
                <a:gd name="connsiteX2" fmla="*/ 118776 w 674582"/>
                <a:gd name="connsiteY2" fmla="*/ 267690 h 1033562"/>
                <a:gd name="connsiteX3" fmla="*/ 346504 w 674582"/>
                <a:gd name="connsiteY3" fmla="*/ 0 h 1033562"/>
                <a:gd name="connsiteX4" fmla="*/ 649725 w 674582"/>
                <a:gd name="connsiteY4" fmla="*/ 519158 h 1033562"/>
                <a:gd name="connsiteX5" fmla="*/ 674582 w 674582"/>
                <a:gd name="connsiteY5" fmla="*/ 1005744 h 1033562"/>
                <a:gd name="connsiteX6" fmla="*/ 326470 w 674582"/>
                <a:gd name="connsiteY6" fmla="*/ 967900 h 1033562"/>
                <a:gd name="connsiteX7" fmla="*/ 32334 w 674582"/>
                <a:gd name="connsiteY7" fmla="*/ 1033562 h 1033562"/>
                <a:gd name="connsiteX0" fmla="*/ 32334 w 674582"/>
                <a:gd name="connsiteY0" fmla="*/ 1072424 h 1072424"/>
                <a:gd name="connsiteX1" fmla="*/ 15068 w 674582"/>
                <a:gd name="connsiteY1" fmla="*/ 843961 h 1072424"/>
                <a:gd name="connsiteX2" fmla="*/ 118776 w 674582"/>
                <a:gd name="connsiteY2" fmla="*/ 306552 h 1072424"/>
                <a:gd name="connsiteX3" fmla="*/ 363208 w 674582"/>
                <a:gd name="connsiteY3" fmla="*/ 0 h 1072424"/>
                <a:gd name="connsiteX4" fmla="*/ 649725 w 674582"/>
                <a:gd name="connsiteY4" fmla="*/ 558020 h 1072424"/>
                <a:gd name="connsiteX5" fmla="*/ 674582 w 674582"/>
                <a:gd name="connsiteY5" fmla="*/ 1044606 h 1072424"/>
                <a:gd name="connsiteX6" fmla="*/ 326470 w 674582"/>
                <a:gd name="connsiteY6" fmla="*/ 1006762 h 1072424"/>
                <a:gd name="connsiteX7" fmla="*/ 32334 w 674582"/>
                <a:gd name="connsiteY7" fmla="*/ 1072424 h 1072424"/>
                <a:gd name="connsiteX0" fmla="*/ 32334 w 674582"/>
                <a:gd name="connsiteY0" fmla="*/ 1072424 h 1072424"/>
                <a:gd name="connsiteX1" fmla="*/ 15068 w 674582"/>
                <a:gd name="connsiteY1" fmla="*/ 843961 h 1072424"/>
                <a:gd name="connsiteX2" fmla="*/ 118776 w 674582"/>
                <a:gd name="connsiteY2" fmla="*/ 306552 h 1072424"/>
                <a:gd name="connsiteX3" fmla="*/ 363208 w 674582"/>
                <a:gd name="connsiteY3" fmla="*/ 0 h 1072424"/>
                <a:gd name="connsiteX4" fmla="*/ 649725 w 674582"/>
                <a:gd name="connsiteY4" fmla="*/ 558020 h 1072424"/>
                <a:gd name="connsiteX5" fmla="*/ 674582 w 674582"/>
                <a:gd name="connsiteY5" fmla="*/ 1044606 h 1072424"/>
                <a:gd name="connsiteX6" fmla="*/ 326470 w 674582"/>
                <a:gd name="connsiteY6" fmla="*/ 1006762 h 1072424"/>
                <a:gd name="connsiteX7" fmla="*/ 32334 w 674582"/>
                <a:gd name="connsiteY7" fmla="*/ 1072424 h 1072424"/>
                <a:gd name="connsiteX0" fmla="*/ 32334 w 649725"/>
                <a:gd name="connsiteY0" fmla="*/ 1072424 h 1083957"/>
                <a:gd name="connsiteX1" fmla="*/ 15068 w 649725"/>
                <a:gd name="connsiteY1" fmla="*/ 843961 h 1083957"/>
                <a:gd name="connsiteX2" fmla="*/ 118776 w 649725"/>
                <a:gd name="connsiteY2" fmla="*/ 306552 h 1083957"/>
                <a:gd name="connsiteX3" fmla="*/ 363208 w 649725"/>
                <a:gd name="connsiteY3" fmla="*/ 0 h 1083957"/>
                <a:gd name="connsiteX4" fmla="*/ 649725 w 649725"/>
                <a:gd name="connsiteY4" fmla="*/ 558020 h 1083957"/>
                <a:gd name="connsiteX5" fmla="*/ 632809 w 649725"/>
                <a:gd name="connsiteY5" fmla="*/ 1083892 h 1083957"/>
                <a:gd name="connsiteX6" fmla="*/ 326470 w 649725"/>
                <a:gd name="connsiteY6" fmla="*/ 1006762 h 1083957"/>
                <a:gd name="connsiteX7" fmla="*/ 32334 w 649725"/>
                <a:gd name="connsiteY7" fmla="*/ 1072424 h 1083957"/>
                <a:gd name="connsiteX0" fmla="*/ 32334 w 653052"/>
                <a:gd name="connsiteY0" fmla="*/ 1072424 h 1083957"/>
                <a:gd name="connsiteX1" fmla="*/ 15068 w 653052"/>
                <a:gd name="connsiteY1" fmla="*/ 843961 h 1083957"/>
                <a:gd name="connsiteX2" fmla="*/ 118776 w 653052"/>
                <a:gd name="connsiteY2" fmla="*/ 306552 h 1083957"/>
                <a:gd name="connsiteX3" fmla="*/ 363208 w 653052"/>
                <a:gd name="connsiteY3" fmla="*/ 0 h 1083957"/>
                <a:gd name="connsiteX4" fmla="*/ 649725 w 653052"/>
                <a:gd name="connsiteY4" fmla="*/ 558020 h 1083957"/>
                <a:gd name="connsiteX5" fmla="*/ 632809 w 653052"/>
                <a:gd name="connsiteY5" fmla="*/ 1083892 h 1083957"/>
                <a:gd name="connsiteX6" fmla="*/ 326470 w 653052"/>
                <a:gd name="connsiteY6" fmla="*/ 1006762 h 1083957"/>
                <a:gd name="connsiteX7" fmla="*/ 32334 w 653052"/>
                <a:gd name="connsiteY7" fmla="*/ 1072424 h 1083957"/>
                <a:gd name="connsiteX0" fmla="*/ 32334 w 653052"/>
                <a:gd name="connsiteY0" fmla="*/ 1072424 h 1083892"/>
                <a:gd name="connsiteX1" fmla="*/ 15068 w 653052"/>
                <a:gd name="connsiteY1" fmla="*/ 843961 h 1083892"/>
                <a:gd name="connsiteX2" fmla="*/ 118776 w 653052"/>
                <a:gd name="connsiteY2" fmla="*/ 306552 h 1083892"/>
                <a:gd name="connsiteX3" fmla="*/ 363208 w 653052"/>
                <a:gd name="connsiteY3" fmla="*/ 0 h 1083892"/>
                <a:gd name="connsiteX4" fmla="*/ 649725 w 653052"/>
                <a:gd name="connsiteY4" fmla="*/ 558020 h 1083892"/>
                <a:gd name="connsiteX5" fmla="*/ 632809 w 653052"/>
                <a:gd name="connsiteY5" fmla="*/ 1083892 h 1083892"/>
                <a:gd name="connsiteX6" fmla="*/ 326470 w 653052"/>
                <a:gd name="connsiteY6" fmla="*/ 1006762 h 1083892"/>
                <a:gd name="connsiteX7" fmla="*/ 32334 w 653052"/>
                <a:gd name="connsiteY7" fmla="*/ 1072424 h 1083892"/>
                <a:gd name="connsiteX0" fmla="*/ 63253 w 683971"/>
                <a:gd name="connsiteY0" fmla="*/ 1072424 h 1083892"/>
                <a:gd name="connsiteX1" fmla="*/ 4186 w 683971"/>
                <a:gd name="connsiteY1" fmla="*/ 767508 h 1083892"/>
                <a:gd name="connsiteX2" fmla="*/ 149695 w 683971"/>
                <a:gd name="connsiteY2" fmla="*/ 306552 h 1083892"/>
                <a:gd name="connsiteX3" fmla="*/ 394127 w 683971"/>
                <a:gd name="connsiteY3" fmla="*/ 0 h 1083892"/>
                <a:gd name="connsiteX4" fmla="*/ 680644 w 683971"/>
                <a:gd name="connsiteY4" fmla="*/ 558020 h 1083892"/>
                <a:gd name="connsiteX5" fmla="*/ 663728 w 683971"/>
                <a:gd name="connsiteY5" fmla="*/ 1083892 h 1083892"/>
                <a:gd name="connsiteX6" fmla="*/ 357389 w 683971"/>
                <a:gd name="connsiteY6" fmla="*/ 1006762 h 1083892"/>
                <a:gd name="connsiteX7" fmla="*/ 63253 w 683971"/>
                <a:gd name="connsiteY7" fmla="*/ 1072424 h 1083892"/>
                <a:gd name="connsiteX0" fmla="*/ 44987 w 687439"/>
                <a:gd name="connsiteY0" fmla="*/ 1041928 h 1083892"/>
                <a:gd name="connsiteX1" fmla="*/ 7654 w 687439"/>
                <a:gd name="connsiteY1" fmla="*/ 767508 h 1083892"/>
                <a:gd name="connsiteX2" fmla="*/ 153163 w 687439"/>
                <a:gd name="connsiteY2" fmla="*/ 306552 h 1083892"/>
                <a:gd name="connsiteX3" fmla="*/ 397595 w 687439"/>
                <a:gd name="connsiteY3" fmla="*/ 0 h 1083892"/>
                <a:gd name="connsiteX4" fmla="*/ 684112 w 687439"/>
                <a:gd name="connsiteY4" fmla="*/ 558020 h 1083892"/>
                <a:gd name="connsiteX5" fmla="*/ 667196 w 687439"/>
                <a:gd name="connsiteY5" fmla="*/ 1083892 h 1083892"/>
                <a:gd name="connsiteX6" fmla="*/ 360857 w 687439"/>
                <a:gd name="connsiteY6" fmla="*/ 1006762 h 1083892"/>
                <a:gd name="connsiteX7" fmla="*/ 44987 w 687439"/>
                <a:gd name="connsiteY7" fmla="*/ 1041928 h 1083892"/>
                <a:gd name="connsiteX0" fmla="*/ 44987 w 716893"/>
                <a:gd name="connsiteY0" fmla="*/ 1041928 h 1083892"/>
                <a:gd name="connsiteX1" fmla="*/ 7654 w 716893"/>
                <a:gd name="connsiteY1" fmla="*/ 767508 h 1083892"/>
                <a:gd name="connsiteX2" fmla="*/ 153163 w 716893"/>
                <a:gd name="connsiteY2" fmla="*/ 306552 h 1083892"/>
                <a:gd name="connsiteX3" fmla="*/ 397595 w 716893"/>
                <a:gd name="connsiteY3" fmla="*/ 0 h 1083892"/>
                <a:gd name="connsiteX4" fmla="*/ 684112 w 716893"/>
                <a:gd name="connsiteY4" fmla="*/ 558020 h 1083892"/>
                <a:gd name="connsiteX5" fmla="*/ 710847 w 716893"/>
                <a:gd name="connsiteY5" fmla="*/ 774582 h 1083892"/>
                <a:gd name="connsiteX6" fmla="*/ 667196 w 716893"/>
                <a:gd name="connsiteY6" fmla="*/ 1083892 h 1083892"/>
                <a:gd name="connsiteX7" fmla="*/ 360857 w 716893"/>
                <a:gd name="connsiteY7" fmla="*/ 1006762 h 1083892"/>
                <a:gd name="connsiteX8" fmla="*/ 44987 w 716893"/>
                <a:gd name="connsiteY8" fmla="*/ 1041928 h 1083892"/>
                <a:gd name="connsiteX0" fmla="*/ 44987 w 711030"/>
                <a:gd name="connsiteY0" fmla="*/ 1041928 h 1083892"/>
                <a:gd name="connsiteX1" fmla="*/ 7654 w 711030"/>
                <a:gd name="connsiteY1" fmla="*/ 767508 h 1083892"/>
                <a:gd name="connsiteX2" fmla="*/ 153163 w 711030"/>
                <a:gd name="connsiteY2" fmla="*/ 306552 h 1083892"/>
                <a:gd name="connsiteX3" fmla="*/ 397595 w 711030"/>
                <a:gd name="connsiteY3" fmla="*/ 0 h 1083892"/>
                <a:gd name="connsiteX4" fmla="*/ 635188 w 711030"/>
                <a:gd name="connsiteY4" fmla="*/ 402599 h 1083892"/>
                <a:gd name="connsiteX5" fmla="*/ 710847 w 711030"/>
                <a:gd name="connsiteY5" fmla="*/ 774582 h 1083892"/>
                <a:gd name="connsiteX6" fmla="*/ 667196 w 711030"/>
                <a:gd name="connsiteY6" fmla="*/ 1083892 h 1083892"/>
                <a:gd name="connsiteX7" fmla="*/ 360857 w 711030"/>
                <a:gd name="connsiteY7" fmla="*/ 1006762 h 1083892"/>
                <a:gd name="connsiteX8" fmla="*/ 44987 w 711030"/>
                <a:gd name="connsiteY8" fmla="*/ 1041928 h 1083892"/>
                <a:gd name="connsiteX0" fmla="*/ 44987 w 711030"/>
                <a:gd name="connsiteY0" fmla="*/ 1041928 h 1083892"/>
                <a:gd name="connsiteX1" fmla="*/ 7654 w 711030"/>
                <a:gd name="connsiteY1" fmla="*/ 767508 h 1083892"/>
                <a:gd name="connsiteX2" fmla="*/ 133851 w 711030"/>
                <a:gd name="connsiteY2" fmla="*/ 285358 h 1083892"/>
                <a:gd name="connsiteX3" fmla="*/ 397595 w 711030"/>
                <a:gd name="connsiteY3" fmla="*/ 0 h 1083892"/>
                <a:gd name="connsiteX4" fmla="*/ 635188 w 711030"/>
                <a:gd name="connsiteY4" fmla="*/ 402599 h 1083892"/>
                <a:gd name="connsiteX5" fmla="*/ 710847 w 711030"/>
                <a:gd name="connsiteY5" fmla="*/ 774582 h 1083892"/>
                <a:gd name="connsiteX6" fmla="*/ 667196 w 711030"/>
                <a:gd name="connsiteY6" fmla="*/ 1083892 h 1083892"/>
                <a:gd name="connsiteX7" fmla="*/ 360857 w 711030"/>
                <a:gd name="connsiteY7" fmla="*/ 1006762 h 1083892"/>
                <a:gd name="connsiteX8" fmla="*/ 44987 w 711030"/>
                <a:gd name="connsiteY8" fmla="*/ 1041928 h 1083892"/>
                <a:gd name="connsiteX0" fmla="*/ 35010 w 716124"/>
                <a:gd name="connsiteY0" fmla="*/ 1057942 h 1083892"/>
                <a:gd name="connsiteX1" fmla="*/ 12748 w 716124"/>
                <a:gd name="connsiteY1" fmla="*/ 767508 h 1083892"/>
                <a:gd name="connsiteX2" fmla="*/ 138945 w 716124"/>
                <a:gd name="connsiteY2" fmla="*/ 285358 h 1083892"/>
                <a:gd name="connsiteX3" fmla="*/ 402689 w 716124"/>
                <a:gd name="connsiteY3" fmla="*/ 0 h 1083892"/>
                <a:gd name="connsiteX4" fmla="*/ 640282 w 716124"/>
                <a:gd name="connsiteY4" fmla="*/ 402599 h 1083892"/>
                <a:gd name="connsiteX5" fmla="*/ 715941 w 716124"/>
                <a:gd name="connsiteY5" fmla="*/ 774582 h 1083892"/>
                <a:gd name="connsiteX6" fmla="*/ 672290 w 716124"/>
                <a:gd name="connsiteY6" fmla="*/ 1083892 h 1083892"/>
                <a:gd name="connsiteX7" fmla="*/ 365951 w 716124"/>
                <a:gd name="connsiteY7" fmla="*/ 1006762 h 1083892"/>
                <a:gd name="connsiteX8" fmla="*/ 35010 w 716124"/>
                <a:gd name="connsiteY8" fmla="*/ 1057942 h 108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6124" h="1083892">
                  <a:moveTo>
                    <a:pt x="35010" y="1057942"/>
                  </a:moveTo>
                  <a:cubicBezTo>
                    <a:pt x="-13413" y="1028490"/>
                    <a:pt x="-2027" y="871524"/>
                    <a:pt x="12748" y="767508"/>
                  </a:cubicBezTo>
                  <a:cubicBezTo>
                    <a:pt x="27523" y="663492"/>
                    <a:pt x="87183" y="417223"/>
                    <a:pt x="138945" y="285358"/>
                  </a:cubicBezTo>
                  <a:lnTo>
                    <a:pt x="402689" y="0"/>
                  </a:lnTo>
                  <a:cubicBezTo>
                    <a:pt x="540395" y="193415"/>
                    <a:pt x="550484" y="179866"/>
                    <a:pt x="640282" y="402599"/>
                  </a:cubicBezTo>
                  <a:cubicBezTo>
                    <a:pt x="688939" y="530791"/>
                    <a:pt x="718760" y="686937"/>
                    <a:pt x="715941" y="774582"/>
                  </a:cubicBezTo>
                  <a:cubicBezTo>
                    <a:pt x="713122" y="862227"/>
                    <a:pt x="727070" y="1044291"/>
                    <a:pt x="672290" y="1083892"/>
                  </a:cubicBezTo>
                  <a:cubicBezTo>
                    <a:pt x="394656" y="1028129"/>
                    <a:pt x="565437" y="1004048"/>
                    <a:pt x="365951" y="1006762"/>
                  </a:cubicBezTo>
                  <a:lnTo>
                    <a:pt x="35010" y="1057942"/>
                  </a:lnTo>
                  <a:close/>
                </a:path>
              </a:pathLst>
            </a:custGeom>
            <a:solidFill>
              <a:srgbClr val="FFC000"/>
            </a:solidFill>
            <a:ln w="12700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삼각형 1">
              <a:extLst>
                <a:ext uri="{FF2B5EF4-FFF2-40B4-BE49-F238E27FC236}">
                  <a16:creationId xmlns:a16="http://schemas.microsoft.com/office/drawing/2014/main" id="{53C9B87F-EE54-4927-977B-3F147C29CEF3}"/>
                </a:ext>
              </a:extLst>
            </p:cNvPr>
            <p:cNvSpPr/>
            <p:nvPr/>
          </p:nvSpPr>
          <p:spPr>
            <a:xfrm rot="14236699">
              <a:off x="4452340" y="2898746"/>
              <a:ext cx="1050496" cy="1601373"/>
            </a:xfrm>
            <a:custGeom>
              <a:avLst/>
              <a:gdLst>
                <a:gd name="connsiteX0" fmla="*/ 0 w 976045"/>
                <a:gd name="connsiteY0" fmla="*/ 852755 h 852755"/>
                <a:gd name="connsiteX1" fmla="*/ 488023 w 976045"/>
                <a:gd name="connsiteY1" fmla="*/ 0 h 852755"/>
                <a:gd name="connsiteX2" fmla="*/ 976045 w 976045"/>
                <a:gd name="connsiteY2" fmla="*/ 852755 h 852755"/>
                <a:gd name="connsiteX3" fmla="*/ 0 w 976045"/>
                <a:gd name="connsiteY3" fmla="*/ 852755 h 852755"/>
                <a:gd name="connsiteX0" fmla="*/ 0 w 976045"/>
                <a:gd name="connsiteY0" fmla="*/ 852755 h 852755"/>
                <a:gd name="connsiteX1" fmla="*/ 172102 w 976045"/>
                <a:gd name="connsiteY1" fmla="*/ 367738 h 852755"/>
                <a:gd name="connsiteX2" fmla="*/ 488023 w 976045"/>
                <a:gd name="connsiteY2" fmla="*/ 0 h 852755"/>
                <a:gd name="connsiteX3" fmla="*/ 976045 w 976045"/>
                <a:gd name="connsiteY3" fmla="*/ 852755 h 852755"/>
                <a:gd name="connsiteX4" fmla="*/ 0 w 976045"/>
                <a:gd name="connsiteY4" fmla="*/ 852755 h 852755"/>
                <a:gd name="connsiteX0" fmla="*/ 0 w 976045"/>
                <a:gd name="connsiteY0" fmla="*/ 852755 h 852755"/>
                <a:gd name="connsiteX1" fmla="*/ 172102 w 976045"/>
                <a:gd name="connsiteY1" fmla="*/ 367738 h 852755"/>
                <a:gd name="connsiteX2" fmla="*/ 488023 w 976045"/>
                <a:gd name="connsiteY2" fmla="*/ 0 h 852755"/>
                <a:gd name="connsiteX3" fmla="*/ 839923 w 976045"/>
                <a:gd name="connsiteY3" fmla="*/ 470480 h 852755"/>
                <a:gd name="connsiteX4" fmla="*/ 976045 w 976045"/>
                <a:gd name="connsiteY4" fmla="*/ 852755 h 852755"/>
                <a:gd name="connsiteX5" fmla="*/ 0 w 976045"/>
                <a:gd name="connsiteY5" fmla="*/ 852755 h 852755"/>
                <a:gd name="connsiteX0" fmla="*/ 0 w 976045"/>
                <a:gd name="connsiteY0" fmla="*/ 852755 h 912268"/>
                <a:gd name="connsiteX1" fmla="*/ 172102 w 976045"/>
                <a:gd name="connsiteY1" fmla="*/ 367738 h 912268"/>
                <a:gd name="connsiteX2" fmla="*/ 488023 w 976045"/>
                <a:gd name="connsiteY2" fmla="*/ 0 h 912268"/>
                <a:gd name="connsiteX3" fmla="*/ 839923 w 976045"/>
                <a:gd name="connsiteY3" fmla="*/ 470480 h 912268"/>
                <a:gd name="connsiteX4" fmla="*/ 976045 w 976045"/>
                <a:gd name="connsiteY4" fmla="*/ 852755 h 912268"/>
                <a:gd name="connsiteX5" fmla="*/ 377586 w 976045"/>
                <a:gd name="connsiteY5" fmla="*/ 912268 h 912268"/>
                <a:gd name="connsiteX6" fmla="*/ 0 w 976045"/>
                <a:gd name="connsiteY6" fmla="*/ 852755 h 912268"/>
                <a:gd name="connsiteX0" fmla="*/ 0 w 836963"/>
                <a:gd name="connsiteY0" fmla="*/ 1019653 h 1019653"/>
                <a:gd name="connsiteX1" fmla="*/ 33020 w 836963"/>
                <a:gd name="connsiteY1" fmla="*/ 367738 h 1019653"/>
                <a:gd name="connsiteX2" fmla="*/ 348941 w 836963"/>
                <a:gd name="connsiteY2" fmla="*/ 0 h 1019653"/>
                <a:gd name="connsiteX3" fmla="*/ 700841 w 836963"/>
                <a:gd name="connsiteY3" fmla="*/ 470480 h 1019653"/>
                <a:gd name="connsiteX4" fmla="*/ 836963 w 836963"/>
                <a:gd name="connsiteY4" fmla="*/ 852755 h 1019653"/>
                <a:gd name="connsiteX5" fmla="*/ 238504 w 836963"/>
                <a:gd name="connsiteY5" fmla="*/ 912268 h 1019653"/>
                <a:gd name="connsiteX6" fmla="*/ 0 w 836963"/>
                <a:gd name="connsiteY6" fmla="*/ 1019653 h 1019653"/>
                <a:gd name="connsiteX0" fmla="*/ 0 w 700841"/>
                <a:gd name="connsiteY0" fmla="*/ 1019653 h 1019653"/>
                <a:gd name="connsiteX1" fmla="*/ 33020 w 700841"/>
                <a:gd name="connsiteY1" fmla="*/ 367738 h 1019653"/>
                <a:gd name="connsiteX2" fmla="*/ 348941 w 700841"/>
                <a:gd name="connsiteY2" fmla="*/ 0 h 1019653"/>
                <a:gd name="connsiteX3" fmla="*/ 700841 w 700841"/>
                <a:gd name="connsiteY3" fmla="*/ 470480 h 1019653"/>
                <a:gd name="connsiteX4" fmla="*/ 677019 w 700841"/>
                <a:gd name="connsiteY4" fmla="*/ 1005744 h 1019653"/>
                <a:gd name="connsiteX5" fmla="*/ 238504 w 700841"/>
                <a:gd name="connsiteY5" fmla="*/ 912268 h 1019653"/>
                <a:gd name="connsiteX6" fmla="*/ 0 w 700841"/>
                <a:gd name="connsiteY6" fmla="*/ 1019653 h 1019653"/>
                <a:gd name="connsiteX0" fmla="*/ 0 w 700841"/>
                <a:gd name="connsiteY0" fmla="*/ 1019653 h 1019653"/>
                <a:gd name="connsiteX1" fmla="*/ 33020 w 700841"/>
                <a:gd name="connsiteY1" fmla="*/ 367738 h 1019653"/>
                <a:gd name="connsiteX2" fmla="*/ 348941 w 700841"/>
                <a:gd name="connsiteY2" fmla="*/ 0 h 1019653"/>
                <a:gd name="connsiteX3" fmla="*/ 700841 w 700841"/>
                <a:gd name="connsiteY3" fmla="*/ 470480 h 1019653"/>
                <a:gd name="connsiteX4" fmla="*/ 677019 w 700841"/>
                <a:gd name="connsiteY4" fmla="*/ 1005744 h 1019653"/>
                <a:gd name="connsiteX5" fmla="*/ 328907 w 700841"/>
                <a:gd name="connsiteY5" fmla="*/ 967900 h 1019653"/>
                <a:gd name="connsiteX6" fmla="*/ 0 w 700841"/>
                <a:gd name="connsiteY6" fmla="*/ 1019653 h 1019653"/>
                <a:gd name="connsiteX0" fmla="*/ 0 w 700841"/>
                <a:gd name="connsiteY0" fmla="*/ 1019653 h 1019653"/>
                <a:gd name="connsiteX1" fmla="*/ 88653 w 700841"/>
                <a:gd name="connsiteY1" fmla="*/ 395554 h 1019653"/>
                <a:gd name="connsiteX2" fmla="*/ 348941 w 700841"/>
                <a:gd name="connsiteY2" fmla="*/ 0 h 1019653"/>
                <a:gd name="connsiteX3" fmla="*/ 700841 w 700841"/>
                <a:gd name="connsiteY3" fmla="*/ 470480 h 1019653"/>
                <a:gd name="connsiteX4" fmla="*/ 677019 w 700841"/>
                <a:gd name="connsiteY4" fmla="*/ 1005744 h 1019653"/>
                <a:gd name="connsiteX5" fmla="*/ 328907 w 700841"/>
                <a:gd name="connsiteY5" fmla="*/ 967900 h 1019653"/>
                <a:gd name="connsiteX6" fmla="*/ 0 w 700841"/>
                <a:gd name="connsiteY6" fmla="*/ 1019653 h 1019653"/>
                <a:gd name="connsiteX0" fmla="*/ 0 w 677019"/>
                <a:gd name="connsiteY0" fmla="*/ 1019653 h 1019653"/>
                <a:gd name="connsiteX1" fmla="*/ 88653 w 677019"/>
                <a:gd name="connsiteY1" fmla="*/ 395554 h 1019653"/>
                <a:gd name="connsiteX2" fmla="*/ 348941 w 677019"/>
                <a:gd name="connsiteY2" fmla="*/ 0 h 1019653"/>
                <a:gd name="connsiteX3" fmla="*/ 652162 w 677019"/>
                <a:gd name="connsiteY3" fmla="*/ 519158 h 1019653"/>
                <a:gd name="connsiteX4" fmla="*/ 677019 w 677019"/>
                <a:gd name="connsiteY4" fmla="*/ 1005744 h 1019653"/>
                <a:gd name="connsiteX5" fmla="*/ 328907 w 677019"/>
                <a:gd name="connsiteY5" fmla="*/ 967900 h 1019653"/>
                <a:gd name="connsiteX6" fmla="*/ 0 w 677019"/>
                <a:gd name="connsiteY6" fmla="*/ 1019653 h 1019653"/>
                <a:gd name="connsiteX0" fmla="*/ 0 w 677019"/>
                <a:gd name="connsiteY0" fmla="*/ 1019653 h 1019653"/>
                <a:gd name="connsiteX1" fmla="*/ 88653 w 677019"/>
                <a:gd name="connsiteY1" fmla="*/ 395554 h 1019653"/>
                <a:gd name="connsiteX2" fmla="*/ 348941 w 677019"/>
                <a:gd name="connsiteY2" fmla="*/ 0 h 1019653"/>
                <a:gd name="connsiteX3" fmla="*/ 652162 w 677019"/>
                <a:gd name="connsiteY3" fmla="*/ 519158 h 1019653"/>
                <a:gd name="connsiteX4" fmla="*/ 677019 w 677019"/>
                <a:gd name="connsiteY4" fmla="*/ 1005744 h 1019653"/>
                <a:gd name="connsiteX5" fmla="*/ 328907 w 677019"/>
                <a:gd name="connsiteY5" fmla="*/ 967900 h 1019653"/>
                <a:gd name="connsiteX6" fmla="*/ 0 w 677019"/>
                <a:gd name="connsiteY6" fmla="*/ 1019653 h 1019653"/>
                <a:gd name="connsiteX0" fmla="*/ 20376 w 697395"/>
                <a:gd name="connsiteY0" fmla="*/ 1019653 h 1019653"/>
                <a:gd name="connsiteX1" fmla="*/ 37881 w 697395"/>
                <a:gd name="connsiteY1" fmla="*/ 805099 h 1019653"/>
                <a:gd name="connsiteX2" fmla="*/ 109029 w 697395"/>
                <a:gd name="connsiteY2" fmla="*/ 395554 h 1019653"/>
                <a:gd name="connsiteX3" fmla="*/ 369317 w 697395"/>
                <a:gd name="connsiteY3" fmla="*/ 0 h 1019653"/>
                <a:gd name="connsiteX4" fmla="*/ 672538 w 697395"/>
                <a:gd name="connsiteY4" fmla="*/ 519158 h 1019653"/>
                <a:gd name="connsiteX5" fmla="*/ 697395 w 697395"/>
                <a:gd name="connsiteY5" fmla="*/ 1005744 h 1019653"/>
                <a:gd name="connsiteX6" fmla="*/ 349283 w 697395"/>
                <a:gd name="connsiteY6" fmla="*/ 967900 h 1019653"/>
                <a:gd name="connsiteX7" fmla="*/ 20376 w 697395"/>
                <a:gd name="connsiteY7" fmla="*/ 1019653 h 1019653"/>
                <a:gd name="connsiteX0" fmla="*/ 32334 w 674582"/>
                <a:gd name="connsiteY0" fmla="*/ 1033562 h 1033562"/>
                <a:gd name="connsiteX1" fmla="*/ 15068 w 674582"/>
                <a:gd name="connsiteY1" fmla="*/ 805099 h 1033562"/>
                <a:gd name="connsiteX2" fmla="*/ 86216 w 674582"/>
                <a:gd name="connsiteY2" fmla="*/ 395554 h 1033562"/>
                <a:gd name="connsiteX3" fmla="*/ 346504 w 674582"/>
                <a:gd name="connsiteY3" fmla="*/ 0 h 1033562"/>
                <a:gd name="connsiteX4" fmla="*/ 649725 w 674582"/>
                <a:gd name="connsiteY4" fmla="*/ 519158 h 1033562"/>
                <a:gd name="connsiteX5" fmla="*/ 674582 w 674582"/>
                <a:gd name="connsiteY5" fmla="*/ 1005744 h 1033562"/>
                <a:gd name="connsiteX6" fmla="*/ 326470 w 674582"/>
                <a:gd name="connsiteY6" fmla="*/ 967900 h 1033562"/>
                <a:gd name="connsiteX7" fmla="*/ 32334 w 674582"/>
                <a:gd name="connsiteY7" fmla="*/ 1033562 h 1033562"/>
                <a:gd name="connsiteX0" fmla="*/ 32334 w 674582"/>
                <a:gd name="connsiteY0" fmla="*/ 1033562 h 1033562"/>
                <a:gd name="connsiteX1" fmla="*/ 15068 w 674582"/>
                <a:gd name="connsiteY1" fmla="*/ 805099 h 1033562"/>
                <a:gd name="connsiteX2" fmla="*/ 118776 w 674582"/>
                <a:gd name="connsiteY2" fmla="*/ 267690 h 1033562"/>
                <a:gd name="connsiteX3" fmla="*/ 346504 w 674582"/>
                <a:gd name="connsiteY3" fmla="*/ 0 h 1033562"/>
                <a:gd name="connsiteX4" fmla="*/ 649725 w 674582"/>
                <a:gd name="connsiteY4" fmla="*/ 519158 h 1033562"/>
                <a:gd name="connsiteX5" fmla="*/ 674582 w 674582"/>
                <a:gd name="connsiteY5" fmla="*/ 1005744 h 1033562"/>
                <a:gd name="connsiteX6" fmla="*/ 326470 w 674582"/>
                <a:gd name="connsiteY6" fmla="*/ 967900 h 1033562"/>
                <a:gd name="connsiteX7" fmla="*/ 32334 w 674582"/>
                <a:gd name="connsiteY7" fmla="*/ 1033562 h 1033562"/>
                <a:gd name="connsiteX0" fmla="*/ 32334 w 674582"/>
                <a:gd name="connsiteY0" fmla="*/ 1072424 h 1072424"/>
                <a:gd name="connsiteX1" fmla="*/ 15068 w 674582"/>
                <a:gd name="connsiteY1" fmla="*/ 843961 h 1072424"/>
                <a:gd name="connsiteX2" fmla="*/ 118776 w 674582"/>
                <a:gd name="connsiteY2" fmla="*/ 306552 h 1072424"/>
                <a:gd name="connsiteX3" fmla="*/ 363208 w 674582"/>
                <a:gd name="connsiteY3" fmla="*/ 0 h 1072424"/>
                <a:gd name="connsiteX4" fmla="*/ 649725 w 674582"/>
                <a:gd name="connsiteY4" fmla="*/ 558020 h 1072424"/>
                <a:gd name="connsiteX5" fmla="*/ 674582 w 674582"/>
                <a:gd name="connsiteY5" fmla="*/ 1044606 h 1072424"/>
                <a:gd name="connsiteX6" fmla="*/ 326470 w 674582"/>
                <a:gd name="connsiteY6" fmla="*/ 1006762 h 1072424"/>
                <a:gd name="connsiteX7" fmla="*/ 32334 w 674582"/>
                <a:gd name="connsiteY7" fmla="*/ 1072424 h 1072424"/>
                <a:gd name="connsiteX0" fmla="*/ 32334 w 674582"/>
                <a:gd name="connsiteY0" fmla="*/ 1072424 h 1072424"/>
                <a:gd name="connsiteX1" fmla="*/ 15068 w 674582"/>
                <a:gd name="connsiteY1" fmla="*/ 843961 h 1072424"/>
                <a:gd name="connsiteX2" fmla="*/ 118776 w 674582"/>
                <a:gd name="connsiteY2" fmla="*/ 306552 h 1072424"/>
                <a:gd name="connsiteX3" fmla="*/ 363208 w 674582"/>
                <a:gd name="connsiteY3" fmla="*/ 0 h 1072424"/>
                <a:gd name="connsiteX4" fmla="*/ 649725 w 674582"/>
                <a:gd name="connsiteY4" fmla="*/ 558020 h 1072424"/>
                <a:gd name="connsiteX5" fmla="*/ 674582 w 674582"/>
                <a:gd name="connsiteY5" fmla="*/ 1044606 h 1072424"/>
                <a:gd name="connsiteX6" fmla="*/ 326470 w 674582"/>
                <a:gd name="connsiteY6" fmla="*/ 1006762 h 1072424"/>
                <a:gd name="connsiteX7" fmla="*/ 32334 w 674582"/>
                <a:gd name="connsiteY7" fmla="*/ 1072424 h 1072424"/>
                <a:gd name="connsiteX0" fmla="*/ 32334 w 649725"/>
                <a:gd name="connsiteY0" fmla="*/ 1072424 h 1083957"/>
                <a:gd name="connsiteX1" fmla="*/ 15068 w 649725"/>
                <a:gd name="connsiteY1" fmla="*/ 843961 h 1083957"/>
                <a:gd name="connsiteX2" fmla="*/ 118776 w 649725"/>
                <a:gd name="connsiteY2" fmla="*/ 306552 h 1083957"/>
                <a:gd name="connsiteX3" fmla="*/ 363208 w 649725"/>
                <a:gd name="connsiteY3" fmla="*/ 0 h 1083957"/>
                <a:gd name="connsiteX4" fmla="*/ 649725 w 649725"/>
                <a:gd name="connsiteY4" fmla="*/ 558020 h 1083957"/>
                <a:gd name="connsiteX5" fmla="*/ 632809 w 649725"/>
                <a:gd name="connsiteY5" fmla="*/ 1083892 h 1083957"/>
                <a:gd name="connsiteX6" fmla="*/ 326470 w 649725"/>
                <a:gd name="connsiteY6" fmla="*/ 1006762 h 1083957"/>
                <a:gd name="connsiteX7" fmla="*/ 32334 w 649725"/>
                <a:gd name="connsiteY7" fmla="*/ 1072424 h 1083957"/>
                <a:gd name="connsiteX0" fmla="*/ 32334 w 653052"/>
                <a:gd name="connsiteY0" fmla="*/ 1072424 h 1083957"/>
                <a:gd name="connsiteX1" fmla="*/ 15068 w 653052"/>
                <a:gd name="connsiteY1" fmla="*/ 843961 h 1083957"/>
                <a:gd name="connsiteX2" fmla="*/ 118776 w 653052"/>
                <a:gd name="connsiteY2" fmla="*/ 306552 h 1083957"/>
                <a:gd name="connsiteX3" fmla="*/ 363208 w 653052"/>
                <a:gd name="connsiteY3" fmla="*/ 0 h 1083957"/>
                <a:gd name="connsiteX4" fmla="*/ 649725 w 653052"/>
                <a:gd name="connsiteY4" fmla="*/ 558020 h 1083957"/>
                <a:gd name="connsiteX5" fmla="*/ 632809 w 653052"/>
                <a:gd name="connsiteY5" fmla="*/ 1083892 h 1083957"/>
                <a:gd name="connsiteX6" fmla="*/ 326470 w 653052"/>
                <a:gd name="connsiteY6" fmla="*/ 1006762 h 1083957"/>
                <a:gd name="connsiteX7" fmla="*/ 32334 w 653052"/>
                <a:gd name="connsiteY7" fmla="*/ 1072424 h 1083957"/>
                <a:gd name="connsiteX0" fmla="*/ 32334 w 653052"/>
                <a:gd name="connsiteY0" fmla="*/ 1072424 h 1083892"/>
                <a:gd name="connsiteX1" fmla="*/ 15068 w 653052"/>
                <a:gd name="connsiteY1" fmla="*/ 843961 h 1083892"/>
                <a:gd name="connsiteX2" fmla="*/ 118776 w 653052"/>
                <a:gd name="connsiteY2" fmla="*/ 306552 h 1083892"/>
                <a:gd name="connsiteX3" fmla="*/ 363208 w 653052"/>
                <a:gd name="connsiteY3" fmla="*/ 0 h 1083892"/>
                <a:gd name="connsiteX4" fmla="*/ 649725 w 653052"/>
                <a:gd name="connsiteY4" fmla="*/ 558020 h 1083892"/>
                <a:gd name="connsiteX5" fmla="*/ 632809 w 653052"/>
                <a:gd name="connsiteY5" fmla="*/ 1083892 h 1083892"/>
                <a:gd name="connsiteX6" fmla="*/ 326470 w 653052"/>
                <a:gd name="connsiteY6" fmla="*/ 1006762 h 1083892"/>
                <a:gd name="connsiteX7" fmla="*/ 32334 w 653052"/>
                <a:gd name="connsiteY7" fmla="*/ 1072424 h 1083892"/>
                <a:gd name="connsiteX0" fmla="*/ 63253 w 683971"/>
                <a:gd name="connsiteY0" fmla="*/ 1072424 h 1083892"/>
                <a:gd name="connsiteX1" fmla="*/ 4186 w 683971"/>
                <a:gd name="connsiteY1" fmla="*/ 767508 h 1083892"/>
                <a:gd name="connsiteX2" fmla="*/ 149695 w 683971"/>
                <a:gd name="connsiteY2" fmla="*/ 306552 h 1083892"/>
                <a:gd name="connsiteX3" fmla="*/ 394127 w 683971"/>
                <a:gd name="connsiteY3" fmla="*/ 0 h 1083892"/>
                <a:gd name="connsiteX4" fmla="*/ 680644 w 683971"/>
                <a:gd name="connsiteY4" fmla="*/ 558020 h 1083892"/>
                <a:gd name="connsiteX5" fmla="*/ 663728 w 683971"/>
                <a:gd name="connsiteY5" fmla="*/ 1083892 h 1083892"/>
                <a:gd name="connsiteX6" fmla="*/ 357389 w 683971"/>
                <a:gd name="connsiteY6" fmla="*/ 1006762 h 1083892"/>
                <a:gd name="connsiteX7" fmla="*/ 63253 w 683971"/>
                <a:gd name="connsiteY7" fmla="*/ 1072424 h 1083892"/>
                <a:gd name="connsiteX0" fmla="*/ 44987 w 687439"/>
                <a:gd name="connsiteY0" fmla="*/ 1041928 h 1083892"/>
                <a:gd name="connsiteX1" fmla="*/ 7654 w 687439"/>
                <a:gd name="connsiteY1" fmla="*/ 767508 h 1083892"/>
                <a:gd name="connsiteX2" fmla="*/ 153163 w 687439"/>
                <a:gd name="connsiteY2" fmla="*/ 306552 h 1083892"/>
                <a:gd name="connsiteX3" fmla="*/ 397595 w 687439"/>
                <a:gd name="connsiteY3" fmla="*/ 0 h 1083892"/>
                <a:gd name="connsiteX4" fmla="*/ 684112 w 687439"/>
                <a:gd name="connsiteY4" fmla="*/ 558020 h 1083892"/>
                <a:gd name="connsiteX5" fmla="*/ 667196 w 687439"/>
                <a:gd name="connsiteY5" fmla="*/ 1083892 h 1083892"/>
                <a:gd name="connsiteX6" fmla="*/ 360857 w 687439"/>
                <a:gd name="connsiteY6" fmla="*/ 1006762 h 1083892"/>
                <a:gd name="connsiteX7" fmla="*/ 44987 w 687439"/>
                <a:gd name="connsiteY7" fmla="*/ 1041928 h 1083892"/>
                <a:gd name="connsiteX0" fmla="*/ 44987 w 716893"/>
                <a:gd name="connsiteY0" fmla="*/ 1041928 h 1083892"/>
                <a:gd name="connsiteX1" fmla="*/ 7654 w 716893"/>
                <a:gd name="connsiteY1" fmla="*/ 767508 h 1083892"/>
                <a:gd name="connsiteX2" fmla="*/ 153163 w 716893"/>
                <a:gd name="connsiteY2" fmla="*/ 306552 h 1083892"/>
                <a:gd name="connsiteX3" fmla="*/ 397595 w 716893"/>
                <a:gd name="connsiteY3" fmla="*/ 0 h 1083892"/>
                <a:gd name="connsiteX4" fmla="*/ 684112 w 716893"/>
                <a:gd name="connsiteY4" fmla="*/ 558020 h 1083892"/>
                <a:gd name="connsiteX5" fmla="*/ 710847 w 716893"/>
                <a:gd name="connsiteY5" fmla="*/ 774582 h 1083892"/>
                <a:gd name="connsiteX6" fmla="*/ 667196 w 716893"/>
                <a:gd name="connsiteY6" fmla="*/ 1083892 h 1083892"/>
                <a:gd name="connsiteX7" fmla="*/ 360857 w 716893"/>
                <a:gd name="connsiteY7" fmla="*/ 1006762 h 1083892"/>
                <a:gd name="connsiteX8" fmla="*/ 44987 w 716893"/>
                <a:gd name="connsiteY8" fmla="*/ 1041928 h 1083892"/>
                <a:gd name="connsiteX0" fmla="*/ 44987 w 711030"/>
                <a:gd name="connsiteY0" fmla="*/ 1041928 h 1083892"/>
                <a:gd name="connsiteX1" fmla="*/ 7654 w 711030"/>
                <a:gd name="connsiteY1" fmla="*/ 767508 h 1083892"/>
                <a:gd name="connsiteX2" fmla="*/ 153163 w 711030"/>
                <a:gd name="connsiteY2" fmla="*/ 306552 h 1083892"/>
                <a:gd name="connsiteX3" fmla="*/ 397595 w 711030"/>
                <a:gd name="connsiteY3" fmla="*/ 0 h 1083892"/>
                <a:gd name="connsiteX4" fmla="*/ 635188 w 711030"/>
                <a:gd name="connsiteY4" fmla="*/ 402599 h 1083892"/>
                <a:gd name="connsiteX5" fmla="*/ 710847 w 711030"/>
                <a:gd name="connsiteY5" fmla="*/ 774582 h 1083892"/>
                <a:gd name="connsiteX6" fmla="*/ 667196 w 711030"/>
                <a:gd name="connsiteY6" fmla="*/ 1083892 h 1083892"/>
                <a:gd name="connsiteX7" fmla="*/ 360857 w 711030"/>
                <a:gd name="connsiteY7" fmla="*/ 1006762 h 1083892"/>
                <a:gd name="connsiteX8" fmla="*/ 44987 w 711030"/>
                <a:gd name="connsiteY8" fmla="*/ 1041928 h 1083892"/>
                <a:gd name="connsiteX0" fmla="*/ 44987 w 711030"/>
                <a:gd name="connsiteY0" fmla="*/ 1041928 h 1083892"/>
                <a:gd name="connsiteX1" fmla="*/ 7654 w 711030"/>
                <a:gd name="connsiteY1" fmla="*/ 767508 h 1083892"/>
                <a:gd name="connsiteX2" fmla="*/ 153163 w 711030"/>
                <a:gd name="connsiteY2" fmla="*/ 306552 h 1083892"/>
                <a:gd name="connsiteX3" fmla="*/ 397595 w 711030"/>
                <a:gd name="connsiteY3" fmla="*/ 0 h 1083892"/>
                <a:gd name="connsiteX4" fmla="*/ 635188 w 711030"/>
                <a:gd name="connsiteY4" fmla="*/ 402599 h 1083892"/>
                <a:gd name="connsiteX5" fmla="*/ 710847 w 711030"/>
                <a:gd name="connsiteY5" fmla="*/ 774582 h 1083892"/>
                <a:gd name="connsiteX6" fmla="*/ 667196 w 711030"/>
                <a:gd name="connsiteY6" fmla="*/ 1083892 h 1083892"/>
                <a:gd name="connsiteX7" fmla="*/ 339970 w 711030"/>
                <a:gd name="connsiteY7" fmla="*/ 1026406 h 1083892"/>
                <a:gd name="connsiteX8" fmla="*/ 44987 w 711030"/>
                <a:gd name="connsiteY8" fmla="*/ 1041928 h 108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1030" h="1083892">
                  <a:moveTo>
                    <a:pt x="44987" y="1041928"/>
                  </a:moveTo>
                  <a:cubicBezTo>
                    <a:pt x="-3436" y="1012476"/>
                    <a:pt x="-7121" y="871524"/>
                    <a:pt x="7654" y="767508"/>
                  </a:cubicBezTo>
                  <a:cubicBezTo>
                    <a:pt x="22429" y="663492"/>
                    <a:pt x="101401" y="438417"/>
                    <a:pt x="153163" y="306552"/>
                  </a:cubicBezTo>
                  <a:lnTo>
                    <a:pt x="397595" y="0"/>
                  </a:lnTo>
                  <a:cubicBezTo>
                    <a:pt x="535301" y="193415"/>
                    <a:pt x="545390" y="179866"/>
                    <a:pt x="635188" y="402599"/>
                  </a:cubicBezTo>
                  <a:cubicBezTo>
                    <a:pt x="683845" y="530791"/>
                    <a:pt x="713666" y="686937"/>
                    <a:pt x="710847" y="774582"/>
                  </a:cubicBezTo>
                  <a:cubicBezTo>
                    <a:pt x="708028" y="862227"/>
                    <a:pt x="721976" y="1044291"/>
                    <a:pt x="667196" y="1083892"/>
                  </a:cubicBezTo>
                  <a:cubicBezTo>
                    <a:pt x="389562" y="1028129"/>
                    <a:pt x="539456" y="1023692"/>
                    <a:pt x="339970" y="1026406"/>
                  </a:cubicBezTo>
                  <a:lnTo>
                    <a:pt x="44987" y="1041928"/>
                  </a:lnTo>
                  <a:close/>
                </a:path>
              </a:pathLst>
            </a:custGeom>
            <a:solidFill>
              <a:srgbClr val="FFC000"/>
            </a:solidFill>
            <a:ln w="12700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1F2073D-3F2D-4EAF-B465-EB04A6CA3D2C}"/>
                </a:ext>
              </a:extLst>
            </p:cNvPr>
            <p:cNvSpPr/>
            <p:nvPr/>
          </p:nvSpPr>
          <p:spPr>
            <a:xfrm>
              <a:off x="5106679" y="1918208"/>
              <a:ext cx="2423604" cy="745725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삼각형 1">
              <a:extLst>
                <a:ext uri="{FF2B5EF4-FFF2-40B4-BE49-F238E27FC236}">
                  <a16:creationId xmlns:a16="http://schemas.microsoft.com/office/drawing/2014/main" id="{4277EFF5-7EC5-441B-9523-F1D117F62E0A}"/>
                </a:ext>
              </a:extLst>
            </p:cNvPr>
            <p:cNvSpPr/>
            <p:nvPr/>
          </p:nvSpPr>
          <p:spPr>
            <a:xfrm>
              <a:off x="5351123" y="1327693"/>
              <a:ext cx="1029129" cy="1527014"/>
            </a:xfrm>
            <a:custGeom>
              <a:avLst/>
              <a:gdLst>
                <a:gd name="connsiteX0" fmla="*/ 0 w 976045"/>
                <a:gd name="connsiteY0" fmla="*/ 852755 h 852755"/>
                <a:gd name="connsiteX1" fmla="*/ 488023 w 976045"/>
                <a:gd name="connsiteY1" fmla="*/ 0 h 852755"/>
                <a:gd name="connsiteX2" fmla="*/ 976045 w 976045"/>
                <a:gd name="connsiteY2" fmla="*/ 852755 h 852755"/>
                <a:gd name="connsiteX3" fmla="*/ 0 w 976045"/>
                <a:gd name="connsiteY3" fmla="*/ 852755 h 852755"/>
                <a:gd name="connsiteX0" fmla="*/ 0 w 976045"/>
                <a:gd name="connsiteY0" fmla="*/ 852755 h 852755"/>
                <a:gd name="connsiteX1" fmla="*/ 172102 w 976045"/>
                <a:gd name="connsiteY1" fmla="*/ 367738 h 852755"/>
                <a:gd name="connsiteX2" fmla="*/ 488023 w 976045"/>
                <a:gd name="connsiteY2" fmla="*/ 0 h 852755"/>
                <a:gd name="connsiteX3" fmla="*/ 976045 w 976045"/>
                <a:gd name="connsiteY3" fmla="*/ 852755 h 852755"/>
                <a:gd name="connsiteX4" fmla="*/ 0 w 976045"/>
                <a:gd name="connsiteY4" fmla="*/ 852755 h 852755"/>
                <a:gd name="connsiteX0" fmla="*/ 0 w 976045"/>
                <a:gd name="connsiteY0" fmla="*/ 852755 h 852755"/>
                <a:gd name="connsiteX1" fmla="*/ 172102 w 976045"/>
                <a:gd name="connsiteY1" fmla="*/ 367738 h 852755"/>
                <a:gd name="connsiteX2" fmla="*/ 488023 w 976045"/>
                <a:gd name="connsiteY2" fmla="*/ 0 h 852755"/>
                <a:gd name="connsiteX3" fmla="*/ 839923 w 976045"/>
                <a:gd name="connsiteY3" fmla="*/ 470480 h 852755"/>
                <a:gd name="connsiteX4" fmla="*/ 976045 w 976045"/>
                <a:gd name="connsiteY4" fmla="*/ 852755 h 852755"/>
                <a:gd name="connsiteX5" fmla="*/ 0 w 976045"/>
                <a:gd name="connsiteY5" fmla="*/ 852755 h 852755"/>
                <a:gd name="connsiteX0" fmla="*/ 0 w 976045"/>
                <a:gd name="connsiteY0" fmla="*/ 852755 h 912268"/>
                <a:gd name="connsiteX1" fmla="*/ 172102 w 976045"/>
                <a:gd name="connsiteY1" fmla="*/ 367738 h 912268"/>
                <a:gd name="connsiteX2" fmla="*/ 488023 w 976045"/>
                <a:gd name="connsiteY2" fmla="*/ 0 h 912268"/>
                <a:gd name="connsiteX3" fmla="*/ 839923 w 976045"/>
                <a:gd name="connsiteY3" fmla="*/ 470480 h 912268"/>
                <a:gd name="connsiteX4" fmla="*/ 976045 w 976045"/>
                <a:gd name="connsiteY4" fmla="*/ 852755 h 912268"/>
                <a:gd name="connsiteX5" fmla="*/ 377586 w 976045"/>
                <a:gd name="connsiteY5" fmla="*/ 912268 h 912268"/>
                <a:gd name="connsiteX6" fmla="*/ 0 w 976045"/>
                <a:gd name="connsiteY6" fmla="*/ 852755 h 912268"/>
                <a:gd name="connsiteX0" fmla="*/ 0 w 836963"/>
                <a:gd name="connsiteY0" fmla="*/ 1019653 h 1019653"/>
                <a:gd name="connsiteX1" fmla="*/ 33020 w 836963"/>
                <a:gd name="connsiteY1" fmla="*/ 367738 h 1019653"/>
                <a:gd name="connsiteX2" fmla="*/ 348941 w 836963"/>
                <a:gd name="connsiteY2" fmla="*/ 0 h 1019653"/>
                <a:gd name="connsiteX3" fmla="*/ 700841 w 836963"/>
                <a:gd name="connsiteY3" fmla="*/ 470480 h 1019653"/>
                <a:gd name="connsiteX4" fmla="*/ 836963 w 836963"/>
                <a:gd name="connsiteY4" fmla="*/ 852755 h 1019653"/>
                <a:gd name="connsiteX5" fmla="*/ 238504 w 836963"/>
                <a:gd name="connsiteY5" fmla="*/ 912268 h 1019653"/>
                <a:gd name="connsiteX6" fmla="*/ 0 w 836963"/>
                <a:gd name="connsiteY6" fmla="*/ 1019653 h 1019653"/>
                <a:gd name="connsiteX0" fmla="*/ 0 w 700841"/>
                <a:gd name="connsiteY0" fmla="*/ 1019653 h 1019653"/>
                <a:gd name="connsiteX1" fmla="*/ 33020 w 700841"/>
                <a:gd name="connsiteY1" fmla="*/ 367738 h 1019653"/>
                <a:gd name="connsiteX2" fmla="*/ 348941 w 700841"/>
                <a:gd name="connsiteY2" fmla="*/ 0 h 1019653"/>
                <a:gd name="connsiteX3" fmla="*/ 700841 w 700841"/>
                <a:gd name="connsiteY3" fmla="*/ 470480 h 1019653"/>
                <a:gd name="connsiteX4" fmla="*/ 677019 w 700841"/>
                <a:gd name="connsiteY4" fmla="*/ 1005744 h 1019653"/>
                <a:gd name="connsiteX5" fmla="*/ 238504 w 700841"/>
                <a:gd name="connsiteY5" fmla="*/ 912268 h 1019653"/>
                <a:gd name="connsiteX6" fmla="*/ 0 w 700841"/>
                <a:gd name="connsiteY6" fmla="*/ 1019653 h 1019653"/>
                <a:gd name="connsiteX0" fmla="*/ 0 w 700841"/>
                <a:gd name="connsiteY0" fmla="*/ 1019653 h 1019653"/>
                <a:gd name="connsiteX1" fmla="*/ 33020 w 700841"/>
                <a:gd name="connsiteY1" fmla="*/ 367738 h 1019653"/>
                <a:gd name="connsiteX2" fmla="*/ 348941 w 700841"/>
                <a:gd name="connsiteY2" fmla="*/ 0 h 1019653"/>
                <a:gd name="connsiteX3" fmla="*/ 700841 w 700841"/>
                <a:gd name="connsiteY3" fmla="*/ 470480 h 1019653"/>
                <a:gd name="connsiteX4" fmla="*/ 677019 w 700841"/>
                <a:gd name="connsiteY4" fmla="*/ 1005744 h 1019653"/>
                <a:gd name="connsiteX5" fmla="*/ 328907 w 700841"/>
                <a:gd name="connsiteY5" fmla="*/ 967900 h 1019653"/>
                <a:gd name="connsiteX6" fmla="*/ 0 w 700841"/>
                <a:gd name="connsiteY6" fmla="*/ 1019653 h 1019653"/>
                <a:gd name="connsiteX0" fmla="*/ 0 w 700841"/>
                <a:gd name="connsiteY0" fmla="*/ 1019653 h 1019653"/>
                <a:gd name="connsiteX1" fmla="*/ 88653 w 700841"/>
                <a:gd name="connsiteY1" fmla="*/ 395554 h 1019653"/>
                <a:gd name="connsiteX2" fmla="*/ 348941 w 700841"/>
                <a:gd name="connsiteY2" fmla="*/ 0 h 1019653"/>
                <a:gd name="connsiteX3" fmla="*/ 700841 w 700841"/>
                <a:gd name="connsiteY3" fmla="*/ 470480 h 1019653"/>
                <a:gd name="connsiteX4" fmla="*/ 677019 w 700841"/>
                <a:gd name="connsiteY4" fmla="*/ 1005744 h 1019653"/>
                <a:gd name="connsiteX5" fmla="*/ 328907 w 700841"/>
                <a:gd name="connsiteY5" fmla="*/ 967900 h 1019653"/>
                <a:gd name="connsiteX6" fmla="*/ 0 w 700841"/>
                <a:gd name="connsiteY6" fmla="*/ 1019653 h 1019653"/>
                <a:gd name="connsiteX0" fmla="*/ 0 w 677019"/>
                <a:gd name="connsiteY0" fmla="*/ 1019653 h 1019653"/>
                <a:gd name="connsiteX1" fmla="*/ 88653 w 677019"/>
                <a:gd name="connsiteY1" fmla="*/ 395554 h 1019653"/>
                <a:gd name="connsiteX2" fmla="*/ 348941 w 677019"/>
                <a:gd name="connsiteY2" fmla="*/ 0 h 1019653"/>
                <a:gd name="connsiteX3" fmla="*/ 652162 w 677019"/>
                <a:gd name="connsiteY3" fmla="*/ 519158 h 1019653"/>
                <a:gd name="connsiteX4" fmla="*/ 677019 w 677019"/>
                <a:gd name="connsiteY4" fmla="*/ 1005744 h 1019653"/>
                <a:gd name="connsiteX5" fmla="*/ 328907 w 677019"/>
                <a:gd name="connsiteY5" fmla="*/ 967900 h 1019653"/>
                <a:gd name="connsiteX6" fmla="*/ 0 w 677019"/>
                <a:gd name="connsiteY6" fmla="*/ 1019653 h 1019653"/>
                <a:gd name="connsiteX0" fmla="*/ 0 w 677019"/>
                <a:gd name="connsiteY0" fmla="*/ 1019653 h 1019653"/>
                <a:gd name="connsiteX1" fmla="*/ 88653 w 677019"/>
                <a:gd name="connsiteY1" fmla="*/ 395554 h 1019653"/>
                <a:gd name="connsiteX2" fmla="*/ 348941 w 677019"/>
                <a:gd name="connsiteY2" fmla="*/ 0 h 1019653"/>
                <a:gd name="connsiteX3" fmla="*/ 652162 w 677019"/>
                <a:gd name="connsiteY3" fmla="*/ 519158 h 1019653"/>
                <a:gd name="connsiteX4" fmla="*/ 677019 w 677019"/>
                <a:gd name="connsiteY4" fmla="*/ 1005744 h 1019653"/>
                <a:gd name="connsiteX5" fmla="*/ 328907 w 677019"/>
                <a:gd name="connsiteY5" fmla="*/ 967900 h 1019653"/>
                <a:gd name="connsiteX6" fmla="*/ 0 w 677019"/>
                <a:gd name="connsiteY6" fmla="*/ 1019653 h 1019653"/>
                <a:gd name="connsiteX0" fmla="*/ 20376 w 697395"/>
                <a:gd name="connsiteY0" fmla="*/ 1019653 h 1019653"/>
                <a:gd name="connsiteX1" fmla="*/ 37881 w 697395"/>
                <a:gd name="connsiteY1" fmla="*/ 805099 h 1019653"/>
                <a:gd name="connsiteX2" fmla="*/ 109029 w 697395"/>
                <a:gd name="connsiteY2" fmla="*/ 395554 h 1019653"/>
                <a:gd name="connsiteX3" fmla="*/ 369317 w 697395"/>
                <a:gd name="connsiteY3" fmla="*/ 0 h 1019653"/>
                <a:gd name="connsiteX4" fmla="*/ 672538 w 697395"/>
                <a:gd name="connsiteY4" fmla="*/ 519158 h 1019653"/>
                <a:gd name="connsiteX5" fmla="*/ 697395 w 697395"/>
                <a:gd name="connsiteY5" fmla="*/ 1005744 h 1019653"/>
                <a:gd name="connsiteX6" fmla="*/ 349283 w 697395"/>
                <a:gd name="connsiteY6" fmla="*/ 967900 h 1019653"/>
                <a:gd name="connsiteX7" fmla="*/ 20376 w 697395"/>
                <a:gd name="connsiteY7" fmla="*/ 1019653 h 1019653"/>
                <a:gd name="connsiteX0" fmla="*/ 32334 w 674582"/>
                <a:gd name="connsiteY0" fmla="*/ 1033562 h 1033562"/>
                <a:gd name="connsiteX1" fmla="*/ 15068 w 674582"/>
                <a:gd name="connsiteY1" fmla="*/ 805099 h 1033562"/>
                <a:gd name="connsiteX2" fmla="*/ 86216 w 674582"/>
                <a:gd name="connsiteY2" fmla="*/ 395554 h 1033562"/>
                <a:gd name="connsiteX3" fmla="*/ 346504 w 674582"/>
                <a:gd name="connsiteY3" fmla="*/ 0 h 1033562"/>
                <a:gd name="connsiteX4" fmla="*/ 649725 w 674582"/>
                <a:gd name="connsiteY4" fmla="*/ 519158 h 1033562"/>
                <a:gd name="connsiteX5" fmla="*/ 674582 w 674582"/>
                <a:gd name="connsiteY5" fmla="*/ 1005744 h 1033562"/>
                <a:gd name="connsiteX6" fmla="*/ 326470 w 674582"/>
                <a:gd name="connsiteY6" fmla="*/ 967900 h 1033562"/>
                <a:gd name="connsiteX7" fmla="*/ 32334 w 674582"/>
                <a:gd name="connsiteY7" fmla="*/ 1033562 h 1033562"/>
                <a:gd name="connsiteX0" fmla="*/ 32334 w 696568"/>
                <a:gd name="connsiteY0" fmla="*/ 1033562 h 1033562"/>
                <a:gd name="connsiteX1" fmla="*/ 15068 w 696568"/>
                <a:gd name="connsiteY1" fmla="*/ 805099 h 1033562"/>
                <a:gd name="connsiteX2" fmla="*/ 86216 w 696568"/>
                <a:gd name="connsiteY2" fmla="*/ 395554 h 1033562"/>
                <a:gd name="connsiteX3" fmla="*/ 346504 w 696568"/>
                <a:gd name="connsiteY3" fmla="*/ 0 h 1033562"/>
                <a:gd name="connsiteX4" fmla="*/ 649725 w 696568"/>
                <a:gd name="connsiteY4" fmla="*/ 519158 h 1033562"/>
                <a:gd name="connsiteX5" fmla="*/ 696568 w 696568"/>
                <a:gd name="connsiteY5" fmla="*/ 763374 h 1033562"/>
                <a:gd name="connsiteX6" fmla="*/ 674582 w 696568"/>
                <a:gd name="connsiteY6" fmla="*/ 1005744 h 1033562"/>
                <a:gd name="connsiteX7" fmla="*/ 326470 w 696568"/>
                <a:gd name="connsiteY7" fmla="*/ 967900 h 1033562"/>
                <a:gd name="connsiteX8" fmla="*/ 32334 w 696568"/>
                <a:gd name="connsiteY8" fmla="*/ 1033562 h 103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6568" h="1033562">
                  <a:moveTo>
                    <a:pt x="32334" y="1033562"/>
                  </a:moveTo>
                  <a:cubicBezTo>
                    <a:pt x="-16089" y="1004110"/>
                    <a:pt x="293" y="909115"/>
                    <a:pt x="15068" y="805099"/>
                  </a:cubicBezTo>
                  <a:cubicBezTo>
                    <a:pt x="29843" y="701083"/>
                    <a:pt x="34454" y="527419"/>
                    <a:pt x="86216" y="395554"/>
                  </a:cubicBezTo>
                  <a:lnTo>
                    <a:pt x="346504" y="0"/>
                  </a:lnTo>
                  <a:cubicBezTo>
                    <a:pt x="443256" y="167101"/>
                    <a:pt x="559927" y="296425"/>
                    <a:pt x="649725" y="519158"/>
                  </a:cubicBezTo>
                  <a:cubicBezTo>
                    <a:pt x="653749" y="598245"/>
                    <a:pt x="692544" y="684287"/>
                    <a:pt x="696568" y="763374"/>
                  </a:cubicBezTo>
                  <a:lnTo>
                    <a:pt x="674582" y="1005744"/>
                  </a:lnTo>
                  <a:cubicBezTo>
                    <a:pt x="475096" y="1008458"/>
                    <a:pt x="525956" y="965186"/>
                    <a:pt x="326470" y="967900"/>
                  </a:cubicBezTo>
                  <a:lnTo>
                    <a:pt x="32334" y="1033562"/>
                  </a:lnTo>
                  <a:close/>
                </a:path>
              </a:pathLst>
            </a:custGeom>
            <a:solidFill>
              <a:srgbClr val="FFC000"/>
            </a:solidFill>
            <a:ln w="12700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삼각형 1">
              <a:extLst>
                <a:ext uri="{FF2B5EF4-FFF2-40B4-BE49-F238E27FC236}">
                  <a16:creationId xmlns:a16="http://schemas.microsoft.com/office/drawing/2014/main" id="{40519D25-9C00-4745-B2CF-D43ED3EBEB78}"/>
                </a:ext>
              </a:extLst>
            </p:cNvPr>
            <p:cNvSpPr/>
            <p:nvPr/>
          </p:nvSpPr>
          <p:spPr>
            <a:xfrm rot="10800000">
              <a:off x="5370826" y="2771399"/>
              <a:ext cx="976045" cy="912268"/>
            </a:xfrm>
            <a:custGeom>
              <a:avLst/>
              <a:gdLst>
                <a:gd name="connsiteX0" fmla="*/ 0 w 976045"/>
                <a:gd name="connsiteY0" fmla="*/ 852755 h 852755"/>
                <a:gd name="connsiteX1" fmla="*/ 488023 w 976045"/>
                <a:gd name="connsiteY1" fmla="*/ 0 h 852755"/>
                <a:gd name="connsiteX2" fmla="*/ 976045 w 976045"/>
                <a:gd name="connsiteY2" fmla="*/ 852755 h 852755"/>
                <a:gd name="connsiteX3" fmla="*/ 0 w 976045"/>
                <a:gd name="connsiteY3" fmla="*/ 852755 h 852755"/>
                <a:gd name="connsiteX0" fmla="*/ 0 w 976045"/>
                <a:gd name="connsiteY0" fmla="*/ 852755 h 852755"/>
                <a:gd name="connsiteX1" fmla="*/ 172102 w 976045"/>
                <a:gd name="connsiteY1" fmla="*/ 367738 h 852755"/>
                <a:gd name="connsiteX2" fmla="*/ 488023 w 976045"/>
                <a:gd name="connsiteY2" fmla="*/ 0 h 852755"/>
                <a:gd name="connsiteX3" fmla="*/ 976045 w 976045"/>
                <a:gd name="connsiteY3" fmla="*/ 852755 h 852755"/>
                <a:gd name="connsiteX4" fmla="*/ 0 w 976045"/>
                <a:gd name="connsiteY4" fmla="*/ 852755 h 852755"/>
                <a:gd name="connsiteX0" fmla="*/ 0 w 976045"/>
                <a:gd name="connsiteY0" fmla="*/ 852755 h 852755"/>
                <a:gd name="connsiteX1" fmla="*/ 172102 w 976045"/>
                <a:gd name="connsiteY1" fmla="*/ 367738 h 852755"/>
                <a:gd name="connsiteX2" fmla="*/ 488023 w 976045"/>
                <a:gd name="connsiteY2" fmla="*/ 0 h 852755"/>
                <a:gd name="connsiteX3" fmla="*/ 839923 w 976045"/>
                <a:gd name="connsiteY3" fmla="*/ 470480 h 852755"/>
                <a:gd name="connsiteX4" fmla="*/ 976045 w 976045"/>
                <a:gd name="connsiteY4" fmla="*/ 852755 h 852755"/>
                <a:gd name="connsiteX5" fmla="*/ 0 w 976045"/>
                <a:gd name="connsiteY5" fmla="*/ 852755 h 852755"/>
                <a:gd name="connsiteX0" fmla="*/ 0 w 976045"/>
                <a:gd name="connsiteY0" fmla="*/ 852755 h 912268"/>
                <a:gd name="connsiteX1" fmla="*/ 172102 w 976045"/>
                <a:gd name="connsiteY1" fmla="*/ 367738 h 912268"/>
                <a:gd name="connsiteX2" fmla="*/ 488023 w 976045"/>
                <a:gd name="connsiteY2" fmla="*/ 0 h 912268"/>
                <a:gd name="connsiteX3" fmla="*/ 839923 w 976045"/>
                <a:gd name="connsiteY3" fmla="*/ 470480 h 912268"/>
                <a:gd name="connsiteX4" fmla="*/ 976045 w 976045"/>
                <a:gd name="connsiteY4" fmla="*/ 852755 h 912268"/>
                <a:gd name="connsiteX5" fmla="*/ 377586 w 976045"/>
                <a:gd name="connsiteY5" fmla="*/ 912268 h 912268"/>
                <a:gd name="connsiteX6" fmla="*/ 0 w 976045"/>
                <a:gd name="connsiteY6" fmla="*/ 852755 h 912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6045" h="912268">
                  <a:moveTo>
                    <a:pt x="0" y="852755"/>
                  </a:moveTo>
                  <a:cubicBezTo>
                    <a:pt x="84765" y="704782"/>
                    <a:pt x="87337" y="515711"/>
                    <a:pt x="172102" y="367738"/>
                  </a:cubicBezTo>
                  <a:lnTo>
                    <a:pt x="488023" y="0"/>
                  </a:lnTo>
                  <a:cubicBezTo>
                    <a:pt x="584775" y="167101"/>
                    <a:pt x="743171" y="303379"/>
                    <a:pt x="839923" y="470480"/>
                  </a:cubicBezTo>
                  <a:lnTo>
                    <a:pt x="976045" y="852755"/>
                  </a:lnTo>
                  <a:cubicBezTo>
                    <a:pt x="776559" y="855469"/>
                    <a:pt x="577072" y="909554"/>
                    <a:pt x="377586" y="912268"/>
                  </a:cubicBezTo>
                  <a:lnTo>
                    <a:pt x="0" y="852755"/>
                  </a:lnTo>
                  <a:close/>
                </a:path>
              </a:pathLst>
            </a:custGeom>
            <a:solidFill>
              <a:srgbClr val="92D050"/>
            </a:solidFill>
            <a:ln w="12700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F7472B5-0D69-430D-A51F-69E2B7C3AE28}"/>
                </a:ext>
              </a:extLst>
            </p:cNvPr>
            <p:cNvSpPr/>
            <p:nvPr/>
          </p:nvSpPr>
          <p:spPr>
            <a:xfrm>
              <a:off x="3148804" y="913736"/>
              <a:ext cx="3226086" cy="3226086"/>
            </a:xfrm>
            <a:prstGeom prst="ellips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5824990-8D0D-406B-A8C3-E3C6EC5B7299}"/>
                </a:ext>
              </a:extLst>
            </p:cNvPr>
            <p:cNvSpPr/>
            <p:nvPr/>
          </p:nvSpPr>
          <p:spPr>
            <a:xfrm>
              <a:off x="5370826" y="913736"/>
              <a:ext cx="3226086" cy="3226086"/>
            </a:xfrm>
            <a:prstGeom prst="ellips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62A541DE-515F-4161-8C20-8160CF51DC36}"/>
                </a:ext>
              </a:extLst>
            </p:cNvPr>
            <p:cNvSpPr/>
            <p:nvPr/>
          </p:nvSpPr>
          <p:spPr>
            <a:xfrm>
              <a:off x="4259815" y="2771399"/>
              <a:ext cx="3226086" cy="3226086"/>
            </a:xfrm>
            <a:prstGeom prst="ellips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E27A973-2BEA-4B37-B02B-6C36DB149B25}"/>
                </a:ext>
              </a:extLst>
            </p:cNvPr>
            <p:cNvSpPr txBox="1"/>
            <p:nvPr/>
          </p:nvSpPr>
          <p:spPr>
            <a:xfrm>
              <a:off x="3621290" y="1889652"/>
              <a:ext cx="20444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Drowsiness detection</a:t>
              </a:r>
              <a:endPara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0D64BB-B76C-4377-980E-9FF9B450BB49}"/>
                </a:ext>
              </a:extLst>
            </p:cNvPr>
            <p:cNvSpPr txBox="1"/>
            <p:nvPr/>
          </p:nvSpPr>
          <p:spPr>
            <a:xfrm>
              <a:off x="6744310" y="1918208"/>
              <a:ext cx="15719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Lane detection</a:t>
              </a:r>
              <a:endPara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4A11923-54FA-4D8E-9AB5-5A84F9C1B848}"/>
                </a:ext>
              </a:extLst>
            </p:cNvPr>
            <p:cNvSpPr txBox="1"/>
            <p:nvPr/>
          </p:nvSpPr>
          <p:spPr>
            <a:xfrm>
              <a:off x="5193236" y="4629061"/>
              <a:ext cx="15719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Simple UI</a:t>
              </a:r>
              <a:endParaRPr kumimoji="1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5AAB02C-7E42-48A5-A7AD-686E109AABB9}"/>
                </a:ext>
              </a:extLst>
            </p:cNvPr>
            <p:cNvSpPr txBox="1"/>
            <p:nvPr/>
          </p:nvSpPr>
          <p:spPr>
            <a:xfrm>
              <a:off x="5494950" y="2917257"/>
              <a:ext cx="9197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rPr>
                <a:t>Ours</a:t>
              </a:r>
              <a:endParaRPr kumimoji="1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89A1647-C77F-4479-91EE-F4270A1FF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789134">
              <a:off x="6135394" y="3536815"/>
              <a:ext cx="1217832" cy="253309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728297C-6769-4DAC-9072-D1B298B20174}"/>
                </a:ext>
              </a:extLst>
            </p:cNvPr>
            <p:cNvGrpSpPr/>
            <p:nvPr/>
          </p:nvGrpSpPr>
          <p:grpSpPr>
            <a:xfrm rot="19675561">
              <a:off x="4360458" y="3325661"/>
              <a:ext cx="1492443" cy="575649"/>
              <a:chOff x="1844595" y="4855516"/>
              <a:chExt cx="2562668" cy="988444"/>
            </a:xfrm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D583FF69-7728-4AC1-A107-F9265454E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4595" y="4855516"/>
                <a:ext cx="988445" cy="988444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CA47512-274C-42AD-BA70-ECEB421D5C73}"/>
                  </a:ext>
                </a:extLst>
              </p:cNvPr>
              <p:cNvSpPr txBox="1"/>
              <p:nvPr/>
            </p:nvSpPr>
            <p:spPr>
              <a:xfrm>
                <a:off x="2835318" y="4969375"/>
                <a:ext cx="1571945" cy="465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1" i="0" u="none" strike="noStrike" kern="0" cap="none" spc="0" normalizeH="0" baseline="0" noProof="0" dirty="0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Anti Drowsiness Alarm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3596637-8EF7-40F1-83E6-E15B66B7614D}"/>
                </a:ext>
              </a:extLst>
            </p:cNvPr>
            <p:cNvGrpSpPr/>
            <p:nvPr/>
          </p:nvGrpSpPr>
          <p:grpSpPr>
            <a:xfrm>
              <a:off x="6412174" y="1269465"/>
              <a:ext cx="1683536" cy="677108"/>
              <a:chOff x="8238989" y="3360725"/>
              <a:chExt cx="1593380" cy="640848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2EC9FB-C2A8-4933-B09F-20551433EF51}"/>
                  </a:ext>
                </a:extLst>
              </p:cNvPr>
              <p:cNvSpPr txBox="1"/>
              <p:nvPr/>
            </p:nvSpPr>
            <p:spPr>
              <a:xfrm>
                <a:off x="8755782" y="3360725"/>
                <a:ext cx="1076587" cy="640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000" b="1" i="0" u="none" strike="noStrike" kern="0" cap="none" spc="0" normalizeH="0" baseline="0" noProof="0" dirty="0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Lane Identification Pro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800" b="1" i="0" u="none" strike="noStrike" kern="0" cap="none" spc="0" normalizeH="0" baseline="0" noProof="0" dirty="0">
                  <a:ln>
                    <a:solidFill>
                      <a:prstClr val="black">
                        <a:alpha val="3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D7ECF358-27B5-473F-AC35-1D9EE27B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38989" y="3387387"/>
                <a:ext cx="516793" cy="516793"/>
              </a:xfrm>
              <a:prstGeom prst="rect">
                <a:avLst/>
              </a:prstGeom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FF54543-A9D9-4B60-B832-D99808F5CCA6}"/>
                </a:ext>
              </a:extLst>
            </p:cNvPr>
            <p:cNvGrpSpPr/>
            <p:nvPr/>
          </p:nvGrpSpPr>
          <p:grpSpPr>
            <a:xfrm>
              <a:off x="3917444" y="1275919"/>
              <a:ext cx="1604836" cy="592017"/>
              <a:chOff x="8935806" y="1775078"/>
              <a:chExt cx="2356728" cy="869386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6E71C040-0962-4729-90CF-18E4C07FB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35806" y="1775078"/>
                <a:ext cx="869387" cy="869386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689E42-B365-49BE-AF45-EB3771B0FDBB}"/>
                  </a:ext>
                </a:extLst>
              </p:cNvPr>
              <p:cNvSpPr txBox="1"/>
              <p:nvPr/>
            </p:nvSpPr>
            <p:spPr>
              <a:xfrm>
                <a:off x="9720589" y="1928814"/>
                <a:ext cx="1571945" cy="587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0" cap="none" spc="0" normalizeH="0" baseline="0" noProof="0" dirty="0">
                    <a:ln>
                      <a:solidFill>
                        <a:prstClr val="black">
                          <a:alpha val="3000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KOKIO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920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FE5AB-D74D-4C64-9F8A-8DBADE43A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386168"/>
            <a:ext cx="11260182" cy="480131"/>
          </a:xfrm>
        </p:spPr>
        <p:txBody>
          <a:bodyPr>
            <a:normAutofit fontScale="90000"/>
          </a:bodyPr>
          <a:lstStyle/>
          <a:p>
            <a:r>
              <a:rPr lang="en-US" altLang="ko-KR" sz="4000" dirty="0"/>
              <a:t>SWOT </a:t>
            </a:r>
            <a:r>
              <a:rPr lang="en-US" altLang="ko-KR" sz="3100" dirty="0"/>
              <a:t>-Strengths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7A486-4800-47EE-B0F0-6DAE8DE1F2F2}"/>
              </a:ext>
            </a:extLst>
          </p:cNvPr>
          <p:cNvSpPr txBox="1"/>
          <p:nvPr/>
        </p:nvSpPr>
        <p:spPr>
          <a:xfrm>
            <a:off x="6975835" y="573912"/>
            <a:ext cx="509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</a:rPr>
              <a:t>Safe Driving Application</a:t>
            </a:r>
            <a:endParaRPr lang="ko-KR" altLang="en-US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87ADB4-32C5-4E8C-A9A3-349EAF6D0D6C}"/>
              </a:ext>
            </a:extLst>
          </p:cNvPr>
          <p:cNvSpPr txBox="1"/>
          <p:nvPr/>
        </p:nvSpPr>
        <p:spPr>
          <a:xfrm>
            <a:off x="435429" y="1013666"/>
            <a:ext cx="5520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DESTINATION IS REWARD FOR SAFE DRIVING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FE2D5D-3BF0-4E0D-8A27-2A276E9042B7}"/>
              </a:ext>
            </a:extLst>
          </p:cNvPr>
          <p:cNvSpPr txBox="1"/>
          <p:nvPr/>
        </p:nvSpPr>
        <p:spPr>
          <a:xfrm>
            <a:off x="783771" y="1840675"/>
            <a:ext cx="8478982" cy="430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Smartphone Application</a:t>
            </a: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ko-KR" sz="2000" dirty="0"/>
              <a:t>Since every driver has own smartphone, we don’t have to wait other too early to adopt solution.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Light-weight machine learning application</a:t>
            </a:r>
          </a:p>
          <a:p>
            <a:pPr marL="742950" lvl="1" indent="-28575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ko-KR" sz="2000" dirty="0"/>
              <a:t>‘</a:t>
            </a:r>
            <a:r>
              <a:rPr lang="en-US" altLang="ko-KR" sz="2000" dirty="0" err="1"/>
              <a:t>Dlib</a:t>
            </a:r>
            <a:r>
              <a:rPr lang="en-US" altLang="ko-KR" sz="2000" dirty="0"/>
              <a:t>’ library provides machine learning implementation with low-battery latency.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Both front camera and rear camera are used.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754901-8C0E-469B-8237-EA61EA4073B8}"/>
              </a:ext>
            </a:extLst>
          </p:cNvPr>
          <p:cNvGrpSpPr/>
          <p:nvPr/>
        </p:nvGrpSpPr>
        <p:grpSpPr>
          <a:xfrm>
            <a:off x="8430704" y="3577803"/>
            <a:ext cx="3761296" cy="2894029"/>
            <a:chOff x="9003667" y="3198707"/>
            <a:chExt cx="2691944" cy="2005639"/>
          </a:xfrm>
        </p:grpSpPr>
        <p:pic>
          <p:nvPicPr>
            <p:cNvPr id="7" name="그림 6" descr="모니터, 실내, 검은색, 앉아있는이(가) 표시된 사진&#10;&#10;높은 신뢰도로 생성된 설명">
              <a:extLst>
                <a:ext uri="{FF2B5EF4-FFF2-40B4-BE49-F238E27FC236}">
                  <a16:creationId xmlns:a16="http://schemas.microsoft.com/office/drawing/2014/main" id="{0D70A8C8-017C-47EE-B613-F660FEC39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3667" y="3303644"/>
              <a:ext cx="2691944" cy="1900702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0293897-4661-4E5E-8C18-89D3D1C8FB23}"/>
                </a:ext>
              </a:extLst>
            </p:cNvPr>
            <p:cNvSpPr/>
            <p:nvPr/>
          </p:nvSpPr>
          <p:spPr>
            <a:xfrm>
              <a:off x="10404138" y="3198707"/>
              <a:ext cx="452487" cy="499620"/>
            </a:xfrm>
            <a:prstGeom prst="ellipse">
              <a:avLst/>
            </a:prstGeom>
            <a:noFill/>
            <a:ln w="762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9CC3415-4797-4FFA-8E17-3BDC6EAF0D35}"/>
                </a:ext>
              </a:extLst>
            </p:cNvPr>
            <p:cNvSpPr/>
            <p:nvPr/>
          </p:nvSpPr>
          <p:spPr>
            <a:xfrm>
              <a:off x="9543191" y="3198707"/>
              <a:ext cx="452487" cy="499620"/>
            </a:xfrm>
            <a:prstGeom prst="ellipse">
              <a:avLst/>
            </a:prstGeom>
            <a:noFill/>
            <a:ln w="762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2142729-B422-4E9A-AC4E-850E92B49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995" y="3857111"/>
              <a:ext cx="854937" cy="7937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6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74E44EAB-EE29-4118-9672-C9900FB3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386169"/>
            <a:ext cx="4942816" cy="480131"/>
          </a:xfrm>
        </p:spPr>
        <p:txBody>
          <a:bodyPr/>
          <a:lstStyle/>
          <a:p>
            <a:r>
              <a:rPr lang="en-US" altLang="ko-KR" dirty="0"/>
              <a:t>Background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AE3DA4-8FC3-4D34-9723-E87338A28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31"/>
          <a:stretch/>
        </p:blipFill>
        <p:spPr>
          <a:xfrm>
            <a:off x="7193076" y="1607707"/>
            <a:ext cx="2772961" cy="2339633"/>
          </a:xfrm>
          <a:prstGeom prst="rect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E0F6D6-8735-40D7-9860-590138CAE26D}"/>
              </a:ext>
            </a:extLst>
          </p:cNvPr>
          <p:cNvSpPr txBox="1"/>
          <p:nvPr/>
        </p:nvSpPr>
        <p:spPr>
          <a:xfrm>
            <a:off x="435430" y="1943327"/>
            <a:ext cx="6637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Too many car accidents!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Many solutions have been developed for safe driving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Although these solutions have been adopted, they are not enough to prevent car accidents since accidents still occur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u="sng" dirty="0"/>
              <a:t>Many solutions are under development</a:t>
            </a:r>
            <a:endParaRPr lang="en-US" altLang="ko-KR" b="1" u="sng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e.g. Auto driving system, HUD display, </a:t>
            </a:r>
            <a:r>
              <a:rPr lang="en-US" altLang="ko-KR" b="1" dirty="0" err="1"/>
              <a:t>etc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AC0AA-7AD7-4746-B74F-22C6D944C5B6}"/>
              </a:ext>
            </a:extLst>
          </p:cNvPr>
          <p:cNvSpPr txBox="1"/>
          <p:nvPr/>
        </p:nvSpPr>
        <p:spPr>
          <a:xfrm>
            <a:off x="435429" y="1013666"/>
            <a:ext cx="5520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DESTINATION IS REWARD FOR SAFE DRIVING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FF5BFCA-08B9-4F36-B756-A2B4C99C4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213" y="3308136"/>
            <a:ext cx="3099272" cy="2028287"/>
          </a:xfrm>
          <a:prstGeom prst="rect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0714DB-21D0-4094-AA07-4ADEE9CF9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18" y="4322280"/>
            <a:ext cx="2319734" cy="2159903"/>
          </a:xfrm>
          <a:prstGeom prst="rect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sysDash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7EA872-4C9C-4C22-9DF5-513C4F9257A1}"/>
              </a:ext>
            </a:extLst>
          </p:cNvPr>
          <p:cNvSpPr txBox="1"/>
          <p:nvPr/>
        </p:nvSpPr>
        <p:spPr>
          <a:xfrm>
            <a:off x="9729783" y="78392"/>
            <a:ext cx="246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 sz="1400" b="1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</a:t>
            </a:r>
            <a:r>
              <a:rPr lang="en-US" altLang="ko-KR" sz="1400" b="1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400" b="1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윤지영</a:t>
            </a:r>
            <a:r>
              <a:rPr lang="en-US" altLang="ko-KR" sz="1400" b="1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b="1" dirty="0" err="1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이유호</a:t>
            </a:r>
            <a:r>
              <a:rPr lang="en-US" altLang="ko-KR" sz="1400" b="1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b="1" dirty="0" err="1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정지란</a:t>
            </a:r>
            <a:endParaRPr lang="ko-KR" altLang="en-US" sz="1400" b="1" dirty="0">
              <a:ln w="0"/>
              <a:solidFill>
                <a:schemeClr val="tx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54CCE2-8C4E-451E-99A5-8C4348D07F20}"/>
              </a:ext>
            </a:extLst>
          </p:cNvPr>
          <p:cNvSpPr txBox="1"/>
          <p:nvPr/>
        </p:nvSpPr>
        <p:spPr>
          <a:xfrm>
            <a:off x="6388576" y="498496"/>
            <a:ext cx="5520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Safe Driving Application</a:t>
            </a:r>
            <a:endParaRPr lang="ko-KR" altLang="en-US" sz="3600" b="1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0007" dir="1500000" sy="-30000" kx="8004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4479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FE5AB-D74D-4C64-9F8A-8DBADE43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dirty="0"/>
              <a:t>SWOT </a:t>
            </a:r>
            <a:r>
              <a:rPr lang="en-US" altLang="ko-KR" dirty="0"/>
              <a:t>-Weaknesses</a:t>
            </a:r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7A486-4800-47EE-B0F0-6DAE8DE1F2F2}"/>
              </a:ext>
            </a:extLst>
          </p:cNvPr>
          <p:cNvSpPr txBox="1"/>
          <p:nvPr/>
        </p:nvSpPr>
        <p:spPr>
          <a:xfrm>
            <a:off x="6975835" y="573912"/>
            <a:ext cx="509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</a:rPr>
              <a:t>Safe Driving Application</a:t>
            </a:r>
            <a:endParaRPr lang="ko-KR" altLang="en-US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87ADB4-32C5-4E8C-A9A3-349EAF6D0D6C}"/>
              </a:ext>
            </a:extLst>
          </p:cNvPr>
          <p:cNvSpPr txBox="1"/>
          <p:nvPr/>
        </p:nvSpPr>
        <p:spPr>
          <a:xfrm>
            <a:off x="435429" y="1013666"/>
            <a:ext cx="5520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DESTINATION IS REWARD FOR SAFE DRIVING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3605F-36CF-482E-BFCA-74A26A8ED2C2}"/>
              </a:ext>
            </a:extLst>
          </p:cNvPr>
          <p:cNvSpPr txBox="1"/>
          <p:nvPr/>
        </p:nvSpPr>
        <p:spPr>
          <a:xfrm>
            <a:off x="819397" y="2042556"/>
            <a:ext cx="680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3FB74-F3C4-4DBE-B667-6A4D5F19E83F}"/>
              </a:ext>
            </a:extLst>
          </p:cNvPr>
          <p:cNvSpPr txBox="1"/>
          <p:nvPr/>
        </p:nvSpPr>
        <p:spPr>
          <a:xfrm>
            <a:off x="570015" y="1719525"/>
            <a:ext cx="8360229" cy="440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Smartphone must be located at specific position.</a:t>
            </a:r>
          </a:p>
          <a:p>
            <a:pPr marL="800100" lvl="1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ko-KR" sz="2400" dirty="0"/>
              <a:t>No service for iOS users, it is based on Android.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/>
              <a:t>Lane detection by smartphone isn’t able to recognize lanes for 100% accuracy</a:t>
            </a:r>
          </a:p>
          <a:p>
            <a:pPr marL="800100" lvl="1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ko-KR" sz="2400" dirty="0"/>
              <a:t>weather condition, light condition etc.</a:t>
            </a:r>
          </a:p>
          <a:p>
            <a:pPr marL="342900" indent="-342900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400" b="1" dirty="0"/>
              <a:t>Weak UI</a:t>
            </a:r>
          </a:p>
        </p:txBody>
      </p:sp>
      <p:pic>
        <p:nvPicPr>
          <p:cNvPr id="9" name="그림 8" descr="하늘이(가) 표시된 사진&#10;&#10;높은 신뢰도로 생성된 설명">
            <a:extLst>
              <a:ext uri="{FF2B5EF4-FFF2-40B4-BE49-F238E27FC236}">
                <a16:creationId xmlns:a16="http://schemas.microsoft.com/office/drawing/2014/main" id="{E79F94B9-0FE8-42A3-9B71-FC3E2BFD0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65" y="4233456"/>
            <a:ext cx="4252346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36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FE5AB-D74D-4C64-9F8A-8DBADE43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dirty="0"/>
              <a:t>SWOT </a:t>
            </a:r>
            <a:r>
              <a:rPr lang="en-US" altLang="ko-KR" dirty="0"/>
              <a:t>-Opportunities</a:t>
            </a:r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7A486-4800-47EE-B0F0-6DAE8DE1F2F2}"/>
              </a:ext>
            </a:extLst>
          </p:cNvPr>
          <p:cNvSpPr txBox="1"/>
          <p:nvPr/>
        </p:nvSpPr>
        <p:spPr>
          <a:xfrm>
            <a:off x="6975835" y="573912"/>
            <a:ext cx="509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</a:rPr>
              <a:t>Safe Driving Application</a:t>
            </a:r>
            <a:endParaRPr lang="ko-KR" altLang="en-US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87ADB4-32C5-4E8C-A9A3-349EAF6D0D6C}"/>
              </a:ext>
            </a:extLst>
          </p:cNvPr>
          <p:cNvSpPr txBox="1"/>
          <p:nvPr/>
        </p:nvSpPr>
        <p:spPr>
          <a:xfrm>
            <a:off x="435429" y="1013666"/>
            <a:ext cx="5520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DESTINATION IS REWARD FOR SAFE DRIVING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11EC14-403F-4865-9129-E15897191705}"/>
              </a:ext>
            </a:extLst>
          </p:cNvPr>
          <p:cNvSpPr txBox="1"/>
          <p:nvPr/>
        </p:nvSpPr>
        <p:spPr>
          <a:xfrm>
            <a:off x="435429" y="1995054"/>
            <a:ext cx="9611096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Drowsy driving has been spotlighted in safe driving system.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Auto driving system is a keyword in next generation technology.</a:t>
            </a:r>
          </a:p>
          <a:p>
            <a:pPr marL="800100" lvl="1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ko-KR" sz="2000" dirty="0"/>
              <a:t>Feature such as lane detection in this application shows opportunity for automatic driving.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It can be alternatives for too early adopted technology.</a:t>
            </a:r>
          </a:p>
          <a:p>
            <a:pPr marL="800100" lvl="1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ko-KR" sz="2000" dirty="0"/>
              <a:t>ex) HUD display etc.</a:t>
            </a:r>
          </a:p>
        </p:txBody>
      </p:sp>
    </p:spTree>
    <p:extLst>
      <p:ext uri="{BB962C8B-B14F-4D97-AF65-F5344CB8AC3E}">
        <p14:creationId xmlns:p14="http://schemas.microsoft.com/office/powerpoint/2010/main" val="1500590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FE5AB-D74D-4C64-9F8A-8DBADE43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dirty="0"/>
              <a:t>SWOT </a:t>
            </a:r>
            <a:r>
              <a:rPr lang="en-US" altLang="ko-KR" dirty="0"/>
              <a:t>-Threats</a:t>
            </a:r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7A486-4800-47EE-B0F0-6DAE8DE1F2F2}"/>
              </a:ext>
            </a:extLst>
          </p:cNvPr>
          <p:cNvSpPr txBox="1"/>
          <p:nvPr/>
        </p:nvSpPr>
        <p:spPr>
          <a:xfrm>
            <a:off x="6975835" y="573912"/>
            <a:ext cx="509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</a:rPr>
              <a:t>Safe Driving Application</a:t>
            </a:r>
            <a:endParaRPr lang="ko-KR" altLang="en-US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87ADB4-32C5-4E8C-A9A3-349EAF6D0D6C}"/>
              </a:ext>
            </a:extLst>
          </p:cNvPr>
          <p:cNvSpPr txBox="1"/>
          <p:nvPr/>
        </p:nvSpPr>
        <p:spPr>
          <a:xfrm>
            <a:off x="435429" y="1013666"/>
            <a:ext cx="5520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DESTINATION IS REWARD FOR SAFE DRIVING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1832D-44B0-4922-B5D1-CB3580821484}"/>
              </a:ext>
            </a:extLst>
          </p:cNvPr>
          <p:cNvSpPr txBox="1"/>
          <p:nvPr/>
        </p:nvSpPr>
        <p:spPr>
          <a:xfrm>
            <a:off x="534390" y="2762113"/>
            <a:ext cx="6555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Smartphone application is used no longer during driving.</a:t>
            </a:r>
          </a:p>
          <a:p>
            <a:pPr marL="800100" lvl="1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ko-KR" sz="2400" dirty="0"/>
              <a:t>Ex) HUD display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pic>
        <p:nvPicPr>
          <p:cNvPr id="9" name="내용 개체 틀 4" descr="자동차, 사람, 실외, 도로이(가) 표시된 사진&#10;&#10;매우 높은 신뢰도로 생성된 설명">
            <a:extLst>
              <a:ext uri="{FF2B5EF4-FFF2-40B4-BE49-F238E27FC236}">
                <a16:creationId xmlns:a16="http://schemas.microsoft.com/office/drawing/2014/main" id="{0159FD37-2C84-4F8B-A4B3-0FA7D2C07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625" y="1626920"/>
            <a:ext cx="4079600" cy="2416680"/>
          </a:xfrm>
          <a:prstGeom prst="rect">
            <a:avLst/>
          </a:prstGeom>
        </p:spPr>
      </p:pic>
      <p:pic>
        <p:nvPicPr>
          <p:cNvPr id="10" name="그림 9" descr="사람, 자동차, 남자, 젊은이(가) 표시된 사진&#10;&#10;매우 높은 신뢰도로 생성된 설명">
            <a:extLst>
              <a:ext uri="{FF2B5EF4-FFF2-40B4-BE49-F238E27FC236}">
                <a16:creationId xmlns:a16="http://schemas.microsoft.com/office/drawing/2014/main" id="{E5D8E536-B3AD-4563-B89B-18D6D2679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625" y="4277379"/>
            <a:ext cx="4079600" cy="22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38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FE5AB-D74D-4C64-9F8A-8DBADE43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600" dirty="0"/>
              <a:t>Reference</a:t>
            </a:r>
            <a:endParaRPr lang="ko-KR" alt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7A486-4800-47EE-B0F0-6DAE8DE1F2F2}"/>
              </a:ext>
            </a:extLst>
          </p:cNvPr>
          <p:cNvSpPr txBox="1"/>
          <p:nvPr/>
        </p:nvSpPr>
        <p:spPr>
          <a:xfrm>
            <a:off x="6975835" y="573912"/>
            <a:ext cx="509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</a:rPr>
              <a:t>Safe Driving Application</a:t>
            </a:r>
            <a:endParaRPr lang="ko-KR" altLang="en-US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87ADB4-32C5-4E8C-A9A3-349EAF6D0D6C}"/>
              </a:ext>
            </a:extLst>
          </p:cNvPr>
          <p:cNvSpPr txBox="1"/>
          <p:nvPr/>
        </p:nvSpPr>
        <p:spPr>
          <a:xfrm>
            <a:off x="435429" y="1013666"/>
            <a:ext cx="5520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DESTINATION IS REWARD FOR SAFE DRIVING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031E796-47C0-47A7-98C1-A9487166A20F}"/>
              </a:ext>
            </a:extLst>
          </p:cNvPr>
          <p:cNvSpPr/>
          <p:nvPr/>
        </p:nvSpPr>
        <p:spPr>
          <a:xfrm>
            <a:off x="435429" y="1674673"/>
            <a:ext cx="115239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b="1" dirty="0"/>
              <a:t>Real-time eye blink detection using facial landmarks(2016)</a:t>
            </a:r>
          </a:p>
          <a:p>
            <a:pPr marL="285750" indent="-285750">
              <a:buFontTx/>
              <a:buChar char="-"/>
            </a:pPr>
            <a:r>
              <a:rPr lang="en-US" altLang="ko-KR" sz="2400" b="1" dirty="0"/>
              <a:t>App Annie</a:t>
            </a:r>
            <a:endParaRPr lang="en-US" altLang="ko-KR" sz="2400" dirty="0">
              <a:hlinkClick r:id="rId2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/>
              <a:t>http://f1nger.com/portfolio/%EC%8A%A4%EB%A7%88%ED%8A%B8%ED%8F%B0-%EB%B3%B4%EC%9C%A0-%EB%B0%8F-%EC%9D%B4%EC%9A%A9%ED%98%84%ED%99%A9-%EC%9D%B8%ED%8F%AC%EA%B7%B8%EB%9E%98%ED%94%BD/</a:t>
            </a:r>
            <a:endParaRPr lang="en-US" altLang="ko-KR" sz="2400" dirty="0"/>
          </a:p>
          <a:p>
            <a:pPr marL="285750" indent="-285750">
              <a:buFontTx/>
              <a:buChar char="-"/>
            </a:pPr>
            <a:r>
              <a:rPr lang="en-US" altLang="ko-KR" sz="2400" dirty="0"/>
              <a:t>http://slownews.kr/67025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/>
              <a:t>http://www.carvi.co.kr/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4324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74E44EAB-EE29-4118-9672-C9900FB3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386169"/>
            <a:ext cx="4942816" cy="480131"/>
          </a:xfrm>
        </p:spPr>
        <p:txBody>
          <a:bodyPr/>
          <a:lstStyle/>
          <a:p>
            <a:r>
              <a:rPr lang="en-US" altLang="ko-KR" dirty="0"/>
              <a:t>Background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AC0AA-7AD7-4746-B74F-22C6D944C5B6}"/>
              </a:ext>
            </a:extLst>
          </p:cNvPr>
          <p:cNvSpPr txBox="1"/>
          <p:nvPr/>
        </p:nvSpPr>
        <p:spPr>
          <a:xfrm>
            <a:off x="435429" y="1013666"/>
            <a:ext cx="5520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DESTINATION IS REWARD FOR SAFE DRIVING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EA872-4C9C-4C22-9DF5-513C4F9257A1}"/>
              </a:ext>
            </a:extLst>
          </p:cNvPr>
          <p:cNvSpPr txBox="1"/>
          <p:nvPr/>
        </p:nvSpPr>
        <p:spPr>
          <a:xfrm>
            <a:off x="9729783" y="78392"/>
            <a:ext cx="246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 sz="1400" b="1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조</a:t>
            </a:r>
            <a:r>
              <a:rPr lang="en-US" altLang="ko-KR" sz="1400" b="1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400" b="1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윤지영</a:t>
            </a:r>
            <a:r>
              <a:rPr lang="en-US" altLang="ko-KR" sz="1400" b="1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b="1" dirty="0" err="1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이유호</a:t>
            </a:r>
            <a:r>
              <a:rPr lang="en-US" altLang="ko-KR" sz="1400" b="1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b="1" dirty="0" err="1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정지란</a:t>
            </a:r>
            <a:endParaRPr lang="ko-KR" altLang="en-US" sz="1400" b="1" dirty="0">
              <a:ln w="0"/>
              <a:solidFill>
                <a:schemeClr val="tx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54CCE2-8C4E-451E-99A5-8C4348D07F20}"/>
              </a:ext>
            </a:extLst>
          </p:cNvPr>
          <p:cNvSpPr txBox="1"/>
          <p:nvPr/>
        </p:nvSpPr>
        <p:spPr>
          <a:xfrm>
            <a:off x="6388576" y="498496"/>
            <a:ext cx="5520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outerShdw blurRad="60007" dir="1500000" sy="-30000" kx="800400" algn="bl" rotWithShape="0">
                    <a:prstClr val="black">
                      <a:alpha val="20000"/>
                    </a:prstClr>
                  </a:outerShdw>
                </a:effectLst>
              </a:rPr>
              <a:t>Safe Driving Application</a:t>
            </a:r>
            <a:endParaRPr lang="ko-KR" altLang="en-US" sz="3600" b="1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0007" dir="1500000" sy="-30000" kx="800400" algn="b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253000-221D-48C9-9E88-269C5029F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297" y="3500664"/>
            <a:ext cx="9389405" cy="313209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691C8DF-E043-49A0-8A89-43CCFD2B3337}"/>
              </a:ext>
            </a:extLst>
          </p:cNvPr>
          <p:cNvSpPr/>
          <p:nvPr/>
        </p:nvSpPr>
        <p:spPr>
          <a:xfrm>
            <a:off x="1027506" y="1645788"/>
            <a:ext cx="1013698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 err="1">
                <a:latin typeface="+mn-ea"/>
              </a:rPr>
              <a:t>Drowsy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err="1">
                <a:latin typeface="+mn-ea"/>
              </a:rPr>
              <a:t>driving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err="1">
                <a:latin typeface="+mn-ea"/>
              </a:rPr>
              <a:t>is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err="1">
                <a:latin typeface="+mn-ea"/>
              </a:rPr>
              <a:t>as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err="1">
                <a:latin typeface="+mn-ea"/>
              </a:rPr>
              <a:t>dangerous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err="1">
                <a:latin typeface="+mn-ea"/>
              </a:rPr>
              <a:t>as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err="1">
                <a:latin typeface="+mn-ea"/>
              </a:rPr>
              <a:t>driving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err="1">
                <a:latin typeface="+mn-ea"/>
              </a:rPr>
              <a:t>under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err="1">
                <a:latin typeface="+mn-ea"/>
              </a:rPr>
              <a:t>the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err="1">
                <a:latin typeface="+mn-ea"/>
              </a:rPr>
              <a:t>influence</a:t>
            </a:r>
            <a:r>
              <a:rPr lang="ko-KR" altLang="en-US" sz="2500" dirty="0">
                <a:latin typeface="+mn-ea"/>
              </a:rPr>
              <a:t> of </a:t>
            </a:r>
            <a:r>
              <a:rPr lang="ko-KR" altLang="en-US" sz="2500" dirty="0" err="1">
                <a:latin typeface="+mn-ea"/>
              </a:rPr>
              <a:t>alcohol</a:t>
            </a:r>
            <a:r>
              <a:rPr lang="ko-KR" altLang="en-US" sz="2500" dirty="0">
                <a:latin typeface="+mn-ea"/>
              </a:rPr>
              <a:t>.</a:t>
            </a:r>
            <a:endParaRPr lang="en-US" altLang="ko-KR" sz="25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 dirty="0" err="1">
                <a:latin typeface="+mn-ea"/>
              </a:rPr>
              <a:t>Studies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err="1">
                <a:latin typeface="+mn-ea"/>
              </a:rPr>
              <a:t>show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err="1">
                <a:latin typeface="+mn-ea"/>
              </a:rPr>
              <a:t>that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err="1">
                <a:latin typeface="+mn-ea"/>
              </a:rPr>
              <a:t>more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err="1">
                <a:latin typeface="+mn-ea"/>
              </a:rPr>
              <a:t>than</a:t>
            </a:r>
            <a:r>
              <a:rPr lang="ko-KR" altLang="en-US" sz="2500" dirty="0">
                <a:latin typeface="+mn-ea"/>
              </a:rPr>
              <a:t> 80 </a:t>
            </a:r>
            <a:r>
              <a:rPr lang="ko-KR" altLang="en-US" sz="2500" dirty="0" err="1">
                <a:latin typeface="+mn-ea"/>
              </a:rPr>
              <a:t>percent</a:t>
            </a:r>
            <a:r>
              <a:rPr lang="ko-KR" altLang="en-US" sz="2500" dirty="0">
                <a:latin typeface="+mn-ea"/>
              </a:rPr>
              <a:t> of </a:t>
            </a:r>
            <a:r>
              <a:rPr lang="ko-KR" altLang="en-US" sz="2500" dirty="0" err="1">
                <a:latin typeface="+mn-ea"/>
              </a:rPr>
              <a:t>eyelids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err="1">
                <a:latin typeface="+mn-ea"/>
              </a:rPr>
              <a:t>are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err="1">
                <a:latin typeface="+mn-ea"/>
              </a:rPr>
              <a:t>covered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err="1">
                <a:latin typeface="+mn-ea"/>
              </a:rPr>
              <a:t>during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err="1">
                <a:latin typeface="+mn-ea"/>
              </a:rPr>
              <a:t>one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err="1">
                <a:latin typeface="+mn-ea"/>
              </a:rPr>
              <a:t>minute</a:t>
            </a:r>
            <a:r>
              <a:rPr lang="ko-KR" altLang="en-US" sz="2500" dirty="0">
                <a:latin typeface="+mn-ea"/>
              </a:rPr>
              <a:t>, </a:t>
            </a:r>
            <a:r>
              <a:rPr lang="ko-KR" altLang="en-US" sz="2500" dirty="0" err="1">
                <a:latin typeface="+mn-ea"/>
              </a:rPr>
              <a:t>which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err="1">
                <a:latin typeface="+mn-ea"/>
              </a:rPr>
              <a:t>increases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err="1">
                <a:latin typeface="+mn-ea"/>
              </a:rPr>
              <a:t>the</a:t>
            </a:r>
            <a:r>
              <a:rPr lang="ko-KR" altLang="en-US" sz="2500" dirty="0">
                <a:latin typeface="+mn-ea"/>
              </a:rPr>
              <a:t> </a:t>
            </a:r>
            <a:r>
              <a:rPr lang="ko-KR" altLang="en-US" sz="2500" dirty="0" err="1">
                <a:latin typeface="+mn-ea"/>
              </a:rPr>
              <a:t>risk</a:t>
            </a:r>
            <a:r>
              <a:rPr lang="ko-KR" altLang="en-US" sz="2500" dirty="0">
                <a:latin typeface="+mn-ea"/>
              </a:rPr>
              <a:t> of </a:t>
            </a:r>
            <a:r>
              <a:rPr lang="ko-KR" altLang="en-US" sz="2500" dirty="0" err="1">
                <a:latin typeface="+mn-ea"/>
              </a:rPr>
              <a:t>accidents</a:t>
            </a:r>
            <a:r>
              <a:rPr lang="ko-KR" altLang="en-US" sz="25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96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자동차, 실외, 도로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3612BA83-2EB8-4F84-9D90-B758FA743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5" r="2" b="22857"/>
          <a:stretch/>
        </p:blipFill>
        <p:spPr>
          <a:xfrm>
            <a:off x="6495068" y="1277286"/>
            <a:ext cx="5696931" cy="2785090"/>
          </a:xfrm>
          <a:custGeom>
            <a:avLst/>
            <a:gdLst>
              <a:gd name="connsiteX0" fmla="*/ 0 w 5475077"/>
              <a:gd name="connsiteY0" fmla="*/ 0 h 2583792"/>
              <a:gd name="connsiteX1" fmla="*/ 5475077 w 5475077"/>
              <a:gd name="connsiteY1" fmla="*/ 0 h 2583792"/>
              <a:gd name="connsiteX2" fmla="*/ 5475077 w 5475077"/>
              <a:gd name="connsiteY2" fmla="*/ 2583792 h 2583792"/>
              <a:gd name="connsiteX3" fmla="*/ 1197192 w 5475077"/>
              <a:gd name="connsiteY3" fmla="*/ 2583792 h 258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5077" h="2583792">
                <a:moveTo>
                  <a:pt x="0" y="0"/>
                </a:moveTo>
                <a:lnTo>
                  <a:pt x="5475077" y="0"/>
                </a:lnTo>
                <a:lnTo>
                  <a:pt x="5475077" y="2583792"/>
                </a:lnTo>
                <a:lnTo>
                  <a:pt x="1197192" y="2583792"/>
                </a:lnTo>
                <a:close/>
              </a:path>
            </a:pathLst>
          </a:custGeom>
        </p:spPr>
      </p:pic>
      <p:pic>
        <p:nvPicPr>
          <p:cNvPr id="8" name="그림 7" descr="자동차, 실외, 사람, 여자이(가) 표시된 사진&#10;&#10;매우 높은 신뢰도로 생성된 설명">
            <a:extLst>
              <a:ext uri="{FF2B5EF4-FFF2-40B4-BE49-F238E27FC236}">
                <a16:creationId xmlns:a16="http://schemas.microsoft.com/office/drawing/2014/main" id="{7E199C4C-6D91-42A3-A9C7-33D4E86CCD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999"/>
          <a:stretch/>
        </p:blipFill>
        <p:spPr>
          <a:xfrm>
            <a:off x="7740771" y="3861100"/>
            <a:ext cx="4451227" cy="2784797"/>
          </a:xfrm>
          <a:custGeom>
            <a:avLst/>
            <a:gdLst>
              <a:gd name="connsiteX0" fmla="*/ 0 w 4277884"/>
              <a:gd name="connsiteY0" fmla="*/ 0 h 2583520"/>
              <a:gd name="connsiteX1" fmla="*/ 4277884 w 4277884"/>
              <a:gd name="connsiteY1" fmla="*/ 0 h 2583520"/>
              <a:gd name="connsiteX2" fmla="*/ 4277884 w 4277884"/>
              <a:gd name="connsiteY2" fmla="*/ 2583520 h 2583520"/>
              <a:gd name="connsiteX3" fmla="*/ 1192437 w 4277884"/>
              <a:gd name="connsiteY3" fmla="*/ 2583520 h 2583520"/>
              <a:gd name="connsiteX4" fmla="*/ 1188085 w 4277884"/>
              <a:gd name="connsiteY4" fmla="*/ 2574129 h 2583520"/>
              <a:gd name="connsiteX5" fmla="*/ 1192715 w 4277884"/>
              <a:gd name="connsiteY5" fmla="*/ 2574129 h 258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884" h="2583520">
                <a:moveTo>
                  <a:pt x="0" y="0"/>
                </a:moveTo>
                <a:lnTo>
                  <a:pt x="4277884" y="0"/>
                </a:lnTo>
                <a:lnTo>
                  <a:pt x="4277884" y="2583520"/>
                </a:lnTo>
                <a:lnTo>
                  <a:pt x="1192437" y="2583520"/>
                </a:lnTo>
                <a:lnTo>
                  <a:pt x="1188085" y="2574129"/>
                </a:lnTo>
                <a:lnTo>
                  <a:pt x="1192715" y="2574129"/>
                </a:lnTo>
                <a:close/>
              </a:path>
            </a:pathLst>
          </a:cu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E8433B-D13D-4A06-BDC4-537BBA9EE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61364" y="2484915"/>
            <a:ext cx="8050491" cy="3976894"/>
          </a:xfrm>
        </p:spPr>
        <p:txBody>
          <a:bodyPr vert="horz" lIns="91440" tIns="45720" rIns="91440" bIns="45720" rtlCol="0">
            <a:noAutofit/>
          </a:bodyPr>
          <a:lstStyle/>
          <a:p>
            <a:pPr marL="4000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lt"/>
                <a:ea typeface="+mn-ea"/>
              </a:rPr>
              <a:t>Above solutions for safer driving are </a:t>
            </a:r>
            <a:r>
              <a:rPr lang="en-US" altLang="ko-KR" sz="2400" b="1" u="sng" dirty="0">
                <a:solidFill>
                  <a:srgbClr val="FF0000"/>
                </a:solidFill>
                <a:latin typeface="+mn-lt"/>
                <a:ea typeface="+mn-ea"/>
              </a:rPr>
              <a:t>too early to adopt</a:t>
            </a:r>
            <a:endParaRPr lang="en-US" altLang="ko-KR" sz="2000" b="1" u="sng" dirty="0">
              <a:solidFill>
                <a:srgbClr val="FF0000"/>
              </a:solidFill>
              <a:latin typeface="+mn-lt"/>
              <a:ea typeface="+mn-ea"/>
            </a:endParaRPr>
          </a:p>
          <a:p>
            <a:pPr marL="1085850" lvl="1" indent="-285750" latinLnBrk="0">
              <a:lnSpc>
                <a:spcPct val="150000"/>
              </a:lnSpc>
            </a:pPr>
            <a:r>
              <a:rPr lang="en-US" altLang="ko-KR" sz="1800" b="1" dirty="0"/>
              <a:t>e.g. HUD display provides low resolutions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yet</a:t>
            </a:r>
          </a:p>
          <a:p>
            <a:pPr marL="1085850" lvl="1" indent="-285750" latinLnBrk="0">
              <a:lnSpc>
                <a:spcPct val="150000"/>
              </a:lnSpc>
            </a:pPr>
            <a:r>
              <a:rPr lang="en-US" altLang="ko-KR" sz="1800" b="1" dirty="0">
                <a:ea typeface="+mn-ea"/>
              </a:rPr>
              <a:t>e.g. Auto-driving is premature</a:t>
            </a:r>
            <a:r>
              <a:rPr lang="en-US" altLang="ko-KR" sz="1800" b="1" dirty="0"/>
              <a:t> concept</a:t>
            </a:r>
            <a:endParaRPr lang="en-US" altLang="ko-KR" sz="1800" b="1" dirty="0">
              <a:ea typeface="+mn-ea"/>
            </a:endParaRPr>
          </a:p>
          <a:p>
            <a:pPr marL="4000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b="1" u="sng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5" name="제목 7">
            <a:extLst>
              <a:ext uri="{FF2B5EF4-FFF2-40B4-BE49-F238E27FC236}">
                <a16:creationId xmlns:a16="http://schemas.microsoft.com/office/drawing/2014/main" id="{FF7FF4E5-FA15-4AF1-B041-7C4187F5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386169"/>
            <a:ext cx="11260182" cy="480131"/>
          </a:xfrm>
        </p:spPr>
        <p:txBody>
          <a:bodyPr/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67C226-2017-4021-B47A-08924FA7F9C4}"/>
              </a:ext>
            </a:extLst>
          </p:cNvPr>
          <p:cNvSpPr txBox="1"/>
          <p:nvPr/>
        </p:nvSpPr>
        <p:spPr>
          <a:xfrm>
            <a:off x="6975835" y="573912"/>
            <a:ext cx="509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</a:rPr>
              <a:t>Safe Driving Application</a:t>
            </a:r>
            <a:endParaRPr lang="ko-KR" altLang="en-US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F8660-6B00-40AD-A09E-F1793BDD939B}"/>
              </a:ext>
            </a:extLst>
          </p:cNvPr>
          <p:cNvSpPr txBox="1"/>
          <p:nvPr/>
        </p:nvSpPr>
        <p:spPr>
          <a:xfrm>
            <a:off x="435429" y="1013666"/>
            <a:ext cx="5520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DESTINATION IS REWARD FOR SAFE DRIVING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80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자동차, 실외, 도로, 나무이(가) 표시된 사진&#10;&#10;매우 높은 신뢰도로 생성된 설명">
            <a:extLst>
              <a:ext uri="{FF2B5EF4-FFF2-40B4-BE49-F238E27FC236}">
                <a16:creationId xmlns:a16="http://schemas.microsoft.com/office/drawing/2014/main" id="{3612BA83-2EB8-4F84-9D90-B758FA743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5" r="2" b="22857"/>
          <a:stretch/>
        </p:blipFill>
        <p:spPr>
          <a:xfrm>
            <a:off x="6495068" y="1277286"/>
            <a:ext cx="5696931" cy="2785090"/>
          </a:xfrm>
          <a:custGeom>
            <a:avLst/>
            <a:gdLst>
              <a:gd name="connsiteX0" fmla="*/ 0 w 5475077"/>
              <a:gd name="connsiteY0" fmla="*/ 0 h 2583792"/>
              <a:gd name="connsiteX1" fmla="*/ 5475077 w 5475077"/>
              <a:gd name="connsiteY1" fmla="*/ 0 h 2583792"/>
              <a:gd name="connsiteX2" fmla="*/ 5475077 w 5475077"/>
              <a:gd name="connsiteY2" fmla="*/ 2583792 h 2583792"/>
              <a:gd name="connsiteX3" fmla="*/ 1197192 w 5475077"/>
              <a:gd name="connsiteY3" fmla="*/ 2583792 h 258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5077" h="2583792">
                <a:moveTo>
                  <a:pt x="0" y="0"/>
                </a:moveTo>
                <a:lnTo>
                  <a:pt x="5475077" y="0"/>
                </a:lnTo>
                <a:lnTo>
                  <a:pt x="5475077" y="2583792"/>
                </a:lnTo>
                <a:lnTo>
                  <a:pt x="1197192" y="2583792"/>
                </a:lnTo>
                <a:close/>
              </a:path>
            </a:pathLst>
          </a:custGeom>
        </p:spPr>
      </p:pic>
      <p:pic>
        <p:nvPicPr>
          <p:cNvPr id="8" name="그림 7" descr="자동차, 실외, 사람, 여자이(가) 표시된 사진&#10;&#10;매우 높은 신뢰도로 생성된 설명">
            <a:extLst>
              <a:ext uri="{FF2B5EF4-FFF2-40B4-BE49-F238E27FC236}">
                <a16:creationId xmlns:a16="http://schemas.microsoft.com/office/drawing/2014/main" id="{7E199C4C-6D91-42A3-A9C7-33D4E86CCD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999"/>
          <a:stretch/>
        </p:blipFill>
        <p:spPr>
          <a:xfrm>
            <a:off x="7740771" y="3861100"/>
            <a:ext cx="4451227" cy="2784797"/>
          </a:xfrm>
          <a:custGeom>
            <a:avLst/>
            <a:gdLst>
              <a:gd name="connsiteX0" fmla="*/ 0 w 4277884"/>
              <a:gd name="connsiteY0" fmla="*/ 0 h 2583520"/>
              <a:gd name="connsiteX1" fmla="*/ 4277884 w 4277884"/>
              <a:gd name="connsiteY1" fmla="*/ 0 h 2583520"/>
              <a:gd name="connsiteX2" fmla="*/ 4277884 w 4277884"/>
              <a:gd name="connsiteY2" fmla="*/ 2583520 h 2583520"/>
              <a:gd name="connsiteX3" fmla="*/ 1192437 w 4277884"/>
              <a:gd name="connsiteY3" fmla="*/ 2583520 h 2583520"/>
              <a:gd name="connsiteX4" fmla="*/ 1188085 w 4277884"/>
              <a:gd name="connsiteY4" fmla="*/ 2574129 h 2583520"/>
              <a:gd name="connsiteX5" fmla="*/ 1192715 w 4277884"/>
              <a:gd name="connsiteY5" fmla="*/ 2574129 h 258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884" h="2583520">
                <a:moveTo>
                  <a:pt x="0" y="0"/>
                </a:moveTo>
                <a:lnTo>
                  <a:pt x="4277884" y="0"/>
                </a:lnTo>
                <a:lnTo>
                  <a:pt x="4277884" y="2583520"/>
                </a:lnTo>
                <a:lnTo>
                  <a:pt x="1192437" y="2583520"/>
                </a:lnTo>
                <a:lnTo>
                  <a:pt x="1188085" y="2574129"/>
                </a:lnTo>
                <a:lnTo>
                  <a:pt x="1192715" y="2574129"/>
                </a:lnTo>
                <a:close/>
              </a:path>
            </a:pathLst>
          </a:cu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E8433B-D13D-4A06-BDC4-537BBA9EE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965212"/>
            <a:ext cx="7333129" cy="3976894"/>
          </a:xfrm>
        </p:spPr>
        <p:txBody>
          <a:bodyPr vert="horz" lIns="91440" tIns="45720" rIns="91440" bIns="45720" rtlCol="0">
            <a:noAutofit/>
          </a:bodyPr>
          <a:lstStyle/>
          <a:p>
            <a:pPr marL="4000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u="sng" dirty="0">
                <a:latin typeface="+mn-lt"/>
                <a:ea typeface="+mn-ea"/>
              </a:rPr>
              <a:t>How can we adopt these safer solutions for right now?</a:t>
            </a:r>
          </a:p>
          <a:p>
            <a:pPr marL="1085850" lvl="1" indent="-285750" latinLnBrk="0">
              <a:lnSpc>
                <a:spcPct val="150000"/>
              </a:lnSpc>
            </a:pPr>
            <a:r>
              <a:rPr lang="en-US" altLang="ko-KR" sz="1800" b="1" dirty="0"/>
              <a:t>Every driver has own smartphone, and there are front and rear cameras on it – using these, we may get a new solution!</a:t>
            </a:r>
          </a:p>
          <a:p>
            <a:pPr marL="1085850" lvl="1" indent="-285750" latinLnBrk="0">
              <a:lnSpc>
                <a:spcPct val="150000"/>
              </a:lnSpc>
            </a:pPr>
            <a:r>
              <a:rPr lang="en-US" altLang="ko-KR" sz="1800" b="1" dirty="0"/>
              <a:t>Using smart phone, we don’t have to wait other too early to adopt solution</a:t>
            </a:r>
          </a:p>
          <a:p>
            <a:pPr marL="4000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u="sng" dirty="0">
                <a:solidFill>
                  <a:srgbClr val="FF0000"/>
                </a:solidFill>
                <a:latin typeface="+mn-lt"/>
              </a:rPr>
              <a:t>Using smartphone, we can provide safer solutions right now!</a:t>
            </a:r>
          </a:p>
        </p:txBody>
      </p:sp>
      <p:sp>
        <p:nvSpPr>
          <p:cNvPr id="25" name="제목 7">
            <a:extLst>
              <a:ext uri="{FF2B5EF4-FFF2-40B4-BE49-F238E27FC236}">
                <a16:creationId xmlns:a16="http://schemas.microsoft.com/office/drawing/2014/main" id="{FF7FF4E5-FA15-4AF1-B041-7C4187F5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386169"/>
            <a:ext cx="11260182" cy="480131"/>
          </a:xfrm>
        </p:spPr>
        <p:txBody>
          <a:bodyPr/>
          <a:lstStyle/>
          <a:p>
            <a:r>
              <a:rPr lang="en-US" altLang="ko-KR" dirty="0"/>
              <a:t>Motivation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67C226-2017-4021-B47A-08924FA7F9C4}"/>
              </a:ext>
            </a:extLst>
          </p:cNvPr>
          <p:cNvSpPr txBox="1"/>
          <p:nvPr/>
        </p:nvSpPr>
        <p:spPr>
          <a:xfrm>
            <a:off x="6975835" y="573912"/>
            <a:ext cx="509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</a:rPr>
              <a:t>Safe Driving Application</a:t>
            </a:r>
            <a:endParaRPr lang="ko-KR" altLang="en-US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F8660-6B00-40AD-A09E-F1793BDD939B}"/>
              </a:ext>
            </a:extLst>
          </p:cNvPr>
          <p:cNvSpPr txBox="1"/>
          <p:nvPr/>
        </p:nvSpPr>
        <p:spPr>
          <a:xfrm>
            <a:off x="435429" y="1013666"/>
            <a:ext cx="5520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DESTINATION IS REWARD FOR SAFE DRIVING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77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ED9CA5A-2983-4D0E-8267-ACC5634D9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Goal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E652C-859D-4887-A04B-F9260ECA6FB3}"/>
              </a:ext>
            </a:extLst>
          </p:cNvPr>
          <p:cNvSpPr txBox="1"/>
          <p:nvPr/>
        </p:nvSpPr>
        <p:spPr>
          <a:xfrm>
            <a:off x="435429" y="1932276"/>
            <a:ext cx="11065273" cy="3508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/>
              <a:t>Safe driving app by using both front and rear cameras in smartphone</a:t>
            </a:r>
          </a:p>
          <a:p>
            <a:pPr marL="800100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</a:rPr>
              <a:t>Front camera</a:t>
            </a:r>
          </a:p>
          <a:p>
            <a:pPr marL="1257300" lvl="2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Drowsiness detection with </a:t>
            </a:r>
            <a:r>
              <a:rPr lang="en-US" altLang="ko-KR" b="1" u="sng" dirty="0"/>
              <a:t>machine learning in mobile</a:t>
            </a:r>
          </a:p>
          <a:p>
            <a:pPr marL="800100" lvl="1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</a:rPr>
              <a:t>Rear camera</a:t>
            </a:r>
          </a:p>
          <a:p>
            <a:pPr marL="1257300" lvl="2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Changeable lane detection with </a:t>
            </a:r>
            <a:r>
              <a:rPr lang="en-US" altLang="ko-KR" b="1" u="sng" dirty="0"/>
              <a:t>image processing algorithm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24E8F0-15DF-4897-8C58-EF64574DD1DF}"/>
              </a:ext>
            </a:extLst>
          </p:cNvPr>
          <p:cNvSpPr txBox="1"/>
          <p:nvPr/>
        </p:nvSpPr>
        <p:spPr>
          <a:xfrm>
            <a:off x="6975835" y="573912"/>
            <a:ext cx="509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</a:rPr>
              <a:t>Safe Driving Application</a:t>
            </a:r>
            <a:endParaRPr lang="ko-KR" altLang="en-US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18C4670-3C15-4C8A-8645-45B7524D252F}"/>
              </a:ext>
            </a:extLst>
          </p:cNvPr>
          <p:cNvGrpSpPr/>
          <p:nvPr/>
        </p:nvGrpSpPr>
        <p:grpSpPr>
          <a:xfrm>
            <a:off x="8540685" y="2714918"/>
            <a:ext cx="3761296" cy="2894029"/>
            <a:chOff x="9003667" y="3198707"/>
            <a:chExt cx="2691944" cy="2005639"/>
          </a:xfrm>
        </p:grpSpPr>
        <p:pic>
          <p:nvPicPr>
            <p:cNvPr id="8" name="그림 7" descr="모니터, 실내, 검은색, 앉아있는이(가) 표시된 사진&#10;&#10;높은 신뢰도로 생성된 설명">
              <a:extLst>
                <a:ext uri="{FF2B5EF4-FFF2-40B4-BE49-F238E27FC236}">
                  <a16:creationId xmlns:a16="http://schemas.microsoft.com/office/drawing/2014/main" id="{CA1DB6E3-A34E-404E-8B75-87E41678C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3667" y="3303644"/>
              <a:ext cx="2691944" cy="1900702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9CCCF6B-F380-4909-9BC3-B8A1AA8DD973}"/>
                </a:ext>
              </a:extLst>
            </p:cNvPr>
            <p:cNvSpPr/>
            <p:nvPr/>
          </p:nvSpPr>
          <p:spPr>
            <a:xfrm>
              <a:off x="10404138" y="3198707"/>
              <a:ext cx="452487" cy="499620"/>
            </a:xfrm>
            <a:prstGeom prst="ellipse">
              <a:avLst/>
            </a:prstGeom>
            <a:noFill/>
            <a:ln w="762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C2109CF-DC04-425D-ADC7-4C5D9A904502}"/>
                </a:ext>
              </a:extLst>
            </p:cNvPr>
            <p:cNvSpPr/>
            <p:nvPr/>
          </p:nvSpPr>
          <p:spPr>
            <a:xfrm>
              <a:off x="9543191" y="3198707"/>
              <a:ext cx="452487" cy="499620"/>
            </a:xfrm>
            <a:prstGeom prst="ellipse">
              <a:avLst/>
            </a:prstGeom>
            <a:noFill/>
            <a:ln w="762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A476104-354D-4EB2-837D-98800414B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995" y="3857111"/>
              <a:ext cx="854937" cy="79376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5C07897-04CC-4F00-A010-08F4588B02DB}"/>
              </a:ext>
            </a:extLst>
          </p:cNvPr>
          <p:cNvSpPr txBox="1"/>
          <p:nvPr/>
        </p:nvSpPr>
        <p:spPr>
          <a:xfrm>
            <a:off x="435429" y="1013666"/>
            <a:ext cx="5520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DESTINATION IS REWARD FOR SAFE DRIVING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36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FE5AB-D74D-4C64-9F8A-8DBADE43A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386169"/>
            <a:ext cx="11260182" cy="480131"/>
          </a:xfrm>
        </p:spPr>
        <p:txBody>
          <a:bodyPr/>
          <a:lstStyle/>
          <a:p>
            <a:r>
              <a:rPr lang="en-US" altLang="ko-KR"/>
              <a:t>DEMO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4A9B3-1E45-4FB1-9364-D9FF73AA8B7C}"/>
              </a:ext>
            </a:extLst>
          </p:cNvPr>
          <p:cNvSpPr txBox="1"/>
          <p:nvPr/>
        </p:nvSpPr>
        <p:spPr>
          <a:xfrm>
            <a:off x="6975835" y="573912"/>
            <a:ext cx="509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</a:rPr>
              <a:t>Safe Driving Application</a:t>
            </a:r>
            <a:endParaRPr lang="ko-KR" altLang="en-US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A46F2-F997-42A4-8EE8-F2B589A6184C}"/>
              </a:ext>
            </a:extLst>
          </p:cNvPr>
          <p:cNvSpPr txBox="1"/>
          <p:nvPr/>
        </p:nvSpPr>
        <p:spPr>
          <a:xfrm>
            <a:off x="1749381" y="1611960"/>
            <a:ext cx="444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Lane Detection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A3BE07-A90A-4633-8F12-1F49A6665C0D}"/>
              </a:ext>
            </a:extLst>
          </p:cNvPr>
          <p:cNvSpPr txBox="1"/>
          <p:nvPr/>
        </p:nvSpPr>
        <p:spPr>
          <a:xfrm>
            <a:off x="6565383" y="1611960"/>
            <a:ext cx="5339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Drowsiness Detection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0273D-2B88-46EB-A6F0-A262025194E4}"/>
              </a:ext>
            </a:extLst>
          </p:cNvPr>
          <p:cNvSpPr txBox="1"/>
          <p:nvPr/>
        </p:nvSpPr>
        <p:spPr>
          <a:xfrm>
            <a:off x="435429" y="1013666"/>
            <a:ext cx="5520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DESTINATION IS REWARD FOR SAFE DRIVING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A8BD8703-0928-4ED1-AE05-5146389DB9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70616" y="2086253"/>
            <a:ext cx="2825126" cy="45202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D09D07-95EF-46C2-B47D-63AAEDDF5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63" y="2317976"/>
            <a:ext cx="552096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3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31D7457-2444-4D9D-8346-F64095C6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 1: Lane detection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D04CCC-680F-45BA-8123-8E4D2D810F6F}"/>
              </a:ext>
            </a:extLst>
          </p:cNvPr>
          <p:cNvGrpSpPr/>
          <p:nvPr/>
        </p:nvGrpSpPr>
        <p:grpSpPr>
          <a:xfrm>
            <a:off x="6144137" y="2013121"/>
            <a:ext cx="5612434" cy="1926110"/>
            <a:chOff x="245097" y="1313638"/>
            <a:chExt cx="11783505" cy="286283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88E91A4-9A58-48DE-BD86-75858C365650}"/>
                </a:ext>
              </a:extLst>
            </p:cNvPr>
            <p:cNvSpPr/>
            <p:nvPr/>
          </p:nvSpPr>
          <p:spPr>
            <a:xfrm>
              <a:off x="245097" y="1313638"/>
              <a:ext cx="11783505" cy="2862836"/>
            </a:xfrm>
            <a:prstGeom prst="roundRect">
              <a:avLst/>
            </a:prstGeom>
            <a:noFill/>
            <a:ln w="5715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 descr="실외, 대지, 하늘, 우편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1707AEAA-26B0-43EC-A8CB-95BC49653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6" t="5942" r="2268" b="2882"/>
            <a:stretch/>
          </p:blipFill>
          <p:spPr>
            <a:xfrm>
              <a:off x="9419117" y="2156339"/>
              <a:ext cx="2360426" cy="1761870"/>
            </a:xfrm>
            <a:prstGeom prst="rect">
              <a:avLst/>
            </a:prstGeom>
            <a:ln w="57150">
              <a:solidFill>
                <a:schemeClr val="bg2">
                  <a:lumMod val="60000"/>
                  <a:lumOff val="40000"/>
                </a:schemeClr>
              </a:solidFill>
              <a:prstDash val="sysDash"/>
            </a:ln>
          </p:spPr>
        </p:pic>
        <p:pic>
          <p:nvPicPr>
            <p:cNvPr id="8" name="그림 7" descr="실외, 도로, 길, 장면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DA70038C-68CF-4EDA-AD03-CE885079EA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4" t="8824" r="3196" b="4022"/>
            <a:stretch/>
          </p:blipFill>
          <p:spPr>
            <a:xfrm>
              <a:off x="544432" y="2156338"/>
              <a:ext cx="2360426" cy="1761871"/>
            </a:xfrm>
            <a:prstGeom prst="rect">
              <a:avLst/>
            </a:prstGeom>
            <a:ln w="57150">
              <a:solidFill>
                <a:schemeClr val="bg2">
                  <a:lumMod val="60000"/>
                  <a:lumOff val="40000"/>
                </a:schemeClr>
              </a:solidFill>
              <a:prstDash val="sysDash"/>
            </a:ln>
          </p:spPr>
        </p:pic>
        <p:pic>
          <p:nvPicPr>
            <p:cNvPr id="9" name="그림 8" descr="실외, 하늘, 도로, 길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7C90A93F-CB27-4BD7-8AAC-594E4F6A2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4" t="8824" r="3505" b="4552"/>
            <a:stretch/>
          </p:blipFill>
          <p:spPr>
            <a:xfrm>
              <a:off x="3486879" y="2156339"/>
              <a:ext cx="2360426" cy="1761870"/>
            </a:xfrm>
            <a:prstGeom prst="rect">
              <a:avLst/>
            </a:prstGeom>
            <a:ln w="57150">
              <a:solidFill>
                <a:schemeClr val="bg2">
                  <a:lumMod val="60000"/>
                  <a:lumOff val="40000"/>
                </a:schemeClr>
              </a:solidFill>
              <a:prstDash val="sysDash"/>
            </a:ln>
          </p:spPr>
        </p:pic>
        <p:pic>
          <p:nvPicPr>
            <p:cNvPr id="10" name="그림 9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F3BA3A31-15F0-40BB-BA7C-4B93CFA01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2" t="7237" r="1959" b="2367"/>
            <a:stretch/>
          </p:blipFill>
          <p:spPr>
            <a:xfrm>
              <a:off x="6452998" y="2156337"/>
              <a:ext cx="2360426" cy="1761871"/>
            </a:xfrm>
            <a:prstGeom prst="rect">
              <a:avLst/>
            </a:prstGeom>
            <a:ln w="57150">
              <a:solidFill>
                <a:schemeClr val="bg2">
                  <a:lumMod val="60000"/>
                  <a:lumOff val="40000"/>
                </a:schemeClr>
              </a:solidFill>
              <a:prstDash val="sysDash"/>
            </a:ln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511168F4-635C-42CC-ADD2-A1F75164009C}"/>
                </a:ext>
              </a:extLst>
            </p:cNvPr>
            <p:cNvSpPr/>
            <p:nvPr/>
          </p:nvSpPr>
          <p:spPr>
            <a:xfrm>
              <a:off x="3077674" y="2739857"/>
              <a:ext cx="235670" cy="584462"/>
            </a:xfrm>
            <a:prstGeom prst="rightArrow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36904DEE-30DD-43F5-99F5-D8D69F757B65}"/>
                </a:ext>
              </a:extLst>
            </p:cNvPr>
            <p:cNvSpPr/>
            <p:nvPr/>
          </p:nvSpPr>
          <p:spPr>
            <a:xfrm>
              <a:off x="6032316" y="2739857"/>
              <a:ext cx="235670" cy="584462"/>
            </a:xfrm>
            <a:prstGeom prst="rightArrow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73AB1F32-EE38-4C91-9AE9-09D4964E06FA}"/>
                </a:ext>
              </a:extLst>
            </p:cNvPr>
            <p:cNvSpPr/>
            <p:nvPr/>
          </p:nvSpPr>
          <p:spPr>
            <a:xfrm>
              <a:off x="8998435" y="2739857"/>
              <a:ext cx="235670" cy="584462"/>
            </a:xfrm>
            <a:prstGeom prst="rightArrow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6995C23-EB3E-42CC-9300-E2BB36D2766C}"/>
                </a:ext>
              </a:extLst>
            </p:cNvPr>
            <p:cNvSpPr/>
            <p:nvPr/>
          </p:nvSpPr>
          <p:spPr>
            <a:xfrm>
              <a:off x="544433" y="1463844"/>
              <a:ext cx="4291684" cy="423859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Lane Detection</a:t>
              </a:r>
              <a:endParaRPr lang="ko-KR" altLang="en-US" b="1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86899B7-C4F0-4706-BD29-5FEB7F0AB062}"/>
              </a:ext>
            </a:extLst>
          </p:cNvPr>
          <p:cNvGrpSpPr/>
          <p:nvPr/>
        </p:nvGrpSpPr>
        <p:grpSpPr>
          <a:xfrm>
            <a:off x="6286709" y="4404077"/>
            <a:ext cx="2263405" cy="1610224"/>
            <a:chOff x="6357257" y="2536371"/>
            <a:chExt cx="5606143" cy="40386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945BF70-03AD-490B-83E4-8AD391B67898}"/>
                </a:ext>
              </a:extLst>
            </p:cNvPr>
            <p:cNvSpPr/>
            <p:nvPr/>
          </p:nvSpPr>
          <p:spPr>
            <a:xfrm>
              <a:off x="6357257" y="2536371"/>
              <a:ext cx="5606143" cy="4038600"/>
            </a:xfrm>
            <a:prstGeom prst="rect">
              <a:avLst/>
            </a:prstGeom>
            <a:noFill/>
            <a:ln w="76200" cap="flat" cmpd="sng" algn="ctr">
              <a:solidFill>
                <a:schemeClr val="accent5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737C6B7-076F-408C-92E2-B32F626E94BD}"/>
                </a:ext>
              </a:extLst>
            </p:cNvPr>
            <p:cNvGrpSpPr/>
            <p:nvPr/>
          </p:nvGrpSpPr>
          <p:grpSpPr>
            <a:xfrm>
              <a:off x="6620564" y="2763873"/>
              <a:ext cx="5038334" cy="3431800"/>
              <a:chOff x="6544364" y="1555559"/>
              <a:chExt cx="5038334" cy="3431800"/>
            </a:xfrm>
          </p:grpSpPr>
          <p:sp>
            <p:nvSpPr>
              <p:cNvPr id="18" name="화살표: 왼쪽/오른쪽 17">
                <a:extLst>
                  <a:ext uri="{FF2B5EF4-FFF2-40B4-BE49-F238E27FC236}">
                    <a16:creationId xmlns:a16="http://schemas.microsoft.com/office/drawing/2014/main" id="{91DD316A-1E2A-4AB3-ABBC-2926D3D5612E}"/>
                  </a:ext>
                </a:extLst>
              </p:cNvPr>
              <p:cNvSpPr/>
              <p:nvPr/>
            </p:nvSpPr>
            <p:spPr>
              <a:xfrm>
                <a:off x="6906285" y="2251903"/>
                <a:ext cx="4637987" cy="2039363"/>
              </a:xfrm>
              <a:prstGeom prst="leftRightArrow">
                <a:avLst/>
              </a:prstGeom>
              <a:solidFill>
                <a:schemeClr val="accent1">
                  <a:alpha val="2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29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F952B02A-B045-4F4C-BB20-8B217A7F6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4364" y="3660570"/>
                <a:ext cx="1066497" cy="959847"/>
              </a:xfrm>
              <a:prstGeom prst="rect">
                <a:avLst/>
              </a:prstGeom>
            </p:spPr>
          </p:pic>
          <p:sp>
            <p:nvSpPr>
              <p:cNvPr id="20" name="사각형: 잘린 대각선 방향 모서리 19">
                <a:extLst>
                  <a:ext uri="{FF2B5EF4-FFF2-40B4-BE49-F238E27FC236}">
                    <a16:creationId xmlns:a16="http://schemas.microsoft.com/office/drawing/2014/main" id="{070865A1-7AD3-45FE-884C-B7CF81379EF1}"/>
                  </a:ext>
                </a:extLst>
              </p:cNvPr>
              <p:cNvSpPr/>
              <p:nvPr/>
            </p:nvSpPr>
            <p:spPr>
              <a:xfrm>
                <a:off x="8507259" y="1555559"/>
                <a:ext cx="1438019" cy="3431800"/>
              </a:xfrm>
              <a:prstGeom prst="snip2Diag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altLang="ko-KR" sz="1400" b="1" dirty="0">
                    <a:ln/>
                    <a:solidFill>
                      <a:schemeClr val="bg1"/>
                    </a:solidFill>
                  </a:rPr>
                  <a:t>JNI</a:t>
                </a:r>
                <a:endParaRPr lang="ko-KR" altLang="en-US" b="1" dirty="0">
                  <a:ln/>
                  <a:solidFill>
                    <a:schemeClr val="bg1"/>
                  </a:solidFill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36721D05-E51A-4CB9-9E5C-EAEC0B22B4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972"/>
              <a:stretch/>
            </p:blipFill>
            <p:spPr>
              <a:xfrm>
                <a:off x="6620184" y="1562697"/>
                <a:ext cx="962252" cy="901722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E5B4D31-62D0-4E35-B78B-A8CF83C30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63695" y="3738505"/>
                <a:ext cx="959847" cy="95984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AE25CB54-BE21-468B-9182-CCB1E94A2F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972"/>
              <a:stretch/>
            </p:blipFill>
            <p:spPr>
              <a:xfrm>
                <a:off x="10620446" y="1571444"/>
                <a:ext cx="962252" cy="901720"/>
              </a:xfrm>
              <a:prstGeom prst="rect">
                <a:avLst/>
              </a:prstGeom>
            </p:spPr>
          </p:pic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FFD78ED-83EC-4D02-9594-BEF104C9E0A6}"/>
              </a:ext>
            </a:extLst>
          </p:cNvPr>
          <p:cNvGrpSpPr/>
          <p:nvPr/>
        </p:nvGrpSpPr>
        <p:grpSpPr>
          <a:xfrm flipH="1">
            <a:off x="8811228" y="4014961"/>
            <a:ext cx="4753943" cy="3013051"/>
            <a:chOff x="23553" y="1499400"/>
            <a:chExt cx="11602390" cy="5152516"/>
          </a:xfrm>
        </p:grpSpPr>
        <p:pic>
          <p:nvPicPr>
            <p:cNvPr id="34" name="그림 33" descr="사람, 손, 쥐고있는이(가) 표시된 사진&#10;&#10;높은 신뢰도로 생성된 설명">
              <a:extLst>
                <a:ext uri="{FF2B5EF4-FFF2-40B4-BE49-F238E27FC236}">
                  <a16:creationId xmlns:a16="http://schemas.microsoft.com/office/drawing/2014/main" id="{EF367C00-BD66-4477-8648-18E5D9782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3" y="1499400"/>
              <a:ext cx="11602390" cy="5152516"/>
            </a:xfrm>
            <a:prstGeom prst="rect">
              <a:avLst/>
            </a:prstGeom>
          </p:spPr>
        </p:pic>
        <p:pic>
          <p:nvPicPr>
            <p:cNvPr id="35" name="그림 34" descr="하늘, 도로, 실외, 길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B8C68830-7791-418E-81EB-B5F446D22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4" b="8048"/>
            <a:stretch/>
          </p:blipFill>
          <p:spPr>
            <a:xfrm>
              <a:off x="5623922" y="2450865"/>
              <a:ext cx="4566557" cy="215161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094002-D182-4CDA-BC78-6386757612B0}"/>
              </a:ext>
            </a:extLst>
          </p:cNvPr>
          <p:cNvSpPr txBox="1"/>
          <p:nvPr/>
        </p:nvSpPr>
        <p:spPr>
          <a:xfrm>
            <a:off x="503260" y="3106150"/>
            <a:ext cx="5606782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Realtime recognition of changeable lane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Notification of changeable lane using AR Object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54446C-5BF9-4680-9AAC-31C3655535FB}"/>
              </a:ext>
            </a:extLst>
          </p:cNvPr>
          <p:cNvSpPr txBox="1"/>
          <p:nvPr/>
        </p:nvSpPr>
        <p:spPr>
          <a:xfrm>
            <a:off x="6975835" y="573912"/>
            <a:ext cx="509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</a:rPr>
              <a:t>Safe Driving Application</a:t>
            </a:r>
            <a:endParaRPr lang="ko-KR" altLang="en-US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C8AF1C-6700-4AED-A840-8D9B66B88095}"/>
              </a:ext>
            </a:extLst>
          </p:cNvPr>
          <p:cNvSpPr txBox="1"/>
          <p:nvPr/>
        </p:nvSpPr>
        <p:spPr>
          <a:xfrm>
            <a:off x="435429" y="1013666"/>
            <a:ext cx="5520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DESTINATION IS REWARD FOR SAFE DRIVING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72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31D7457-2444-4D9D-8346-F64095C6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 1: Lane detection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D04CCC-680F-45BA-8123-8E4D2D810F6F}"/>
              </a:ext>
            </a:extLst>
          </p:cNvPr>
          <p:cNvGrpSpPr/>
          <p:nvPr/>
        </p:nvGrpSpPr>
        <p:grpSpPr>
          <a:xfrm>
            <a:off x="6144137" y="2013121"/>
            <a:ext cx="5612434" cy="1926110"/>
            <a:chOff x="245097" y="1313638"/>
            <a:chExt cx="11783505" cy="286283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88E91A4-9A58-48DE-BD86-75858C365650}"/>
                </a:ext>
              </a:extLst>
            </p:cNvPr>
            <p:cNvSpPr/>
            <p:nvPr/>
          </p:nvSpPr>
          <p:spPr>
            <a:xfrm>
              <a:off x="245097" y="1313638"/>
              <a:ext cx="11783505" cy="2862836"/>
            </a:xfrm>
            <a:prstGeom prst="roundRect">
              <a:avLst/>
            </a:prstGeom>
            <a:noFill/>
            <a:ln w="5715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 descr="실외, 대지, 하늘, 우편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1707AEAA-26B0-43EC-A8CB-95BC49653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6" t="5942" r="2268" b="2882"/>
            <a:stretch/>
          </p:blipFill>
          <p:spPr>
            <a:xfrm>
              <a:off x="9419117" y="2156339"/>
              <a:ext cx="2360426" cy="1761870"/>
            </a:xfrm>
            <a:prstGeom prst="rect">
              <a:avLst/>
            </a:prstGeom>
            <a:ln w="57150">
              <a:solidFill>
                <a:schemeClr val="bg2">
                  <a:lumMod val="60000"/>
                  <a:lumOff val="40000"/>
                </a:schemeClr>
              </a:solidFill>
              <a:prstDash val="sysDash"/>
            </a:ln>
          </p:spPr>
        </p:pic>
        <p:pic>
          <p:nvPicPr>
            <p:cNvPr id="8" name="그림 7" descr="실외, 도로, 길, 장면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DA70038C-68CF-4EDA-AD03-CE885079EA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4" t="8824" r="3196" b="4022"/>
            <a:stretch/>
          </p:blipFill>
          <p:spPr>
            <a:xfrm>
              <a:off x="544432" y="2156338"/>
              <a:ext cx="2360426" cy="1761871"/>
            </a:xfrm>
            <a:prstGeom prst="rect">
              <a:avLst/>
            </a:prstGeom>
            <a:ln w="57150">
              <a:solidFill>
                <a:schemeClr val="bg2">
                  <a:lumMod val="60000"/>
                  <a:lumOff val="40000"/>
                </a:schemeClr>
              </a:solidFill>
              <a:prstDash val="sysDash"/>
            </a:ln>
          </p:spPr>
        </p:pic>
        <p:pic>
          <p:nvPicPr>
            <p:cNvPr id="9" name="그림 8" descr="실외, 하늘, 도로, 길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7C90A93F-CB27-4BD7-8AAC-594E4F6A2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4" t="8824" r="3505" b="4552"/>
            <a:stretch/>
          </p:blipFill>
          <p:spPr>
            <a:xfrm>
              <a:off x="3486879" y="2156339"/>
              <a:ext cx="2360426" cy="1761870"/>
            </a:xfrm>
            <a:prstGeom prst="rect">
              <a:avLst/>
            </a:prstGeom>
            <a:ln w="57150">
              <a:solidFill>
                <a:schemeClr val="bg2">
                  <a:lumMod val="60000"/>
                  <a:lumOff val="40000"/>
                </a:schemeClr>
              </a:solidFill>
              <a:prstDash val="sysDash"/>
            </a:ln>
          </p:spPr>
        </p:pic>
        <p:pic>
          <p:nvPicPr>
            <p:cNvPr id="10" name="그림 9" descr="스크린샷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F3BA3A31-15F0-40BB-BA7C-4B93CFA01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2" t="7237" r="1959" b="2367"/>
            <a:stretch/>
          </p:blipFill>
          <p:spPr>
            <a:xfrm>
              <a:off x="6452998" y="2156337"/>
              <a:ext cx="2360426" cy="1761871"/>
            </a:xfrm>
            <a:prstGeom prst="rect">
              <a:avLst/>
            </a:prstGeom>
            <a:ln w="57150">
              <a:solidFill>
                <a:schemeClr val="bg2">
                  <a:lumMod val="60000"/>
                  <a:lumOff val="40000"/>
                </a:schemeClr>
              </a:solidFill>
              <a:prstDash val="sysDash"/>
            </a:ln>
          </p:spPr>
        </p:pic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511168F4-635C-42CC-ADD2-A1F75164009C}"/>
                </a:ext>
              </a:extLst>
            </p:cNvPr>
            <p:cNvSpPr/>
            <p:nvPr/>
          </p:nvSpPr>
          <p:spPr>
            <a:xfrm>
              <a:off x="3077674" y="2739857"/>
              <a:ext cx="235670" cy="584462"/>
            </a:xfrm>
            <a:prstGeom prst="rightArrow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36904DEE-30DD-43F5-99F5-D8D69F757B65}"/>
                </a:ext>
              </a:extLst>
            </p:cNvPr>
            <p:cNvSpPr/>
            <p:nvPr/>
          </p:nvSpPr>
          <p:spPr>
            <a:xfrm>
              <a:off x="6032316" y="2739857"/>
              <a:ext cx="235670" cy="584462"/>
            </a:xfrm>
            <a:prstGeom prst="rightArrow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73AB1F32-EE38-4C91-9AE9-09D4964E06FA}"/>
                </a:ext>
              </a:extLst>
            </p:cNvPr>
            <p:cNvSpPr/>
            <p:nvPr/>
          </p:nvSpPr>
          <p:spPr>
            <a:xfrm>
              <a:off x="8998435" y="2739857"/>
              <a:ext cx="235670" cy="584462"/>
            </a:xfrm>
            <a:prstGeom prst="rightArrow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6995C23-EB3E-42CC-9300-E2BB36D2766C}"/>
                </a:ext>
              </a:extLst>
            </p:cNvPr>
            <p:cNvSpPr/>
            <p:nvPr/>
          </p:nvSpPr>
          <p:spPr>
            <a:xfrm>
              <a:off x="544433" y="1463844"/>
              <a:ext cx="4291684" cy="423859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Lane Detection</a:t>
              </a:r>
              <a:endParaRPr lang="ko-KR" altLang="en-US" b="1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86899B7-C4F0-4706-BD29-5FEB7F0AB062}"/>
              </a:ext>
            </a:extLst>
          </p:cNvPr>
          <p:cNvGrpSpPr/>
          <p:nvPr/>
        </p:nvGrpSpPr>
        <p:grpSpPr>
          <a:xfrm>
            <a:off x="6286709" y="4404077"/>
            <a:ext cx="2263405" cy="1610224"/>
            <a:chOff x="6357257" y="2536371"/>
            <a:chExt cx="5606143" cy="40386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945BF70-03AD-490B-83E4-8AD391B67898}"/>
                </a:ext>
              </a:extLst>
            </p:cNvPr>
            <p:cNvSpPr/>
            <p:nvPr/>
          </p:nvSpPr>
          <p:spPr>
            <a:xfrm>
              <a:off x="6357257" y="2536371"/>
              <a:ext cx="5606143" cy="4038600"/>
            </a:xfrm>
            <a:prstGeom prst="rect">
              <a:avLst/>
            </a:prstGeom>
            <a:noFill/>
            <a:ln w="76200" cap="flat" cmpd="sng" algn="ctr">
              <a:solidFill>
                <a:schemeClr val="accent5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737C6B7-076F-408C-92E2-B32F626E94BD}"/>
                </a:ext>
              </a:extLst>
            </p:cNvPr>
            <p:cNvGrpSpPr/>
            <p:nvPr/>
          </p:nvGrpSpPr>
          <p:grpSpPr>
            <a:xfrm>
              <a:off x="6620564" y="2763873"/>
              <a:ext cx="5038334" cy="3431800"/>
              <a:chOff x="6544364" y="1555559"/>
              <a:chExt cx="5038334" cy="3431800"/>
            </a:xfrm>
          </p:grpSpPr>
          <p:sp>
            <p:nvSpPr>
              <p:cNvPr id="18" name="화살표: 왼쪽/오른쪽 17">
                <a:extLst>
                  <a:ext uri="{FF2B5EF4-FFF2-40B4-BE49-F238E27FC236}">
                    <a16:creationId xmlns:a16="http://schemas.microsoft.com/office/drawing/2014/main" id="{91DD316A-1E2A-4AB3-ABBC-2926D3D5612E}"/>
                  </a:ext>
                </a:extLst>
              </p:cNvPr>
              <p:cNvSpPr/>
              <p:nvPr/>
            </p:nvSpPr>
            <p:spPr>
              <a:xfrm>
                <a:off x="6906285" y="2251903"/>
                <a:ext cx="4637987" cy="2039363"/>
              </a:xfrm>
              <a:prstGeom prst="leftRightArrow">
                <a:avLst/>
              </a:prstGeom>
              <a:solidFill>
                <a:schemeClr val="accent1">
                  <a:alpha val="27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29" descr="벡터그래픽이(가) 표시된 사진&#10;&#10;높은 신뢰도로 생성된 설명">
                <a:extLst>
                  <a:ext uri="{FF2B5EF4-FFF2-40B4-BE49-F238E27FC236}">
                    <a16:creationId xmlns:a16="http://schemas.microsoft.com/office/drawing/2014/main" id="{F952B02A-B045-4F4C-BB20-8B217A7F6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4364" y="3660570"/>
                <a:ext cx="1066497" cy="959847"/>
              </a:xfrm>
              <a:prstGeom prst="rect">
                <a:avLst/>
              </a:prstGeom>
            </p:spPr>
          </p:pic>
          <p:sp>
            <p:nvSpPr>
              <p:cNvPr id="20" name="사각형: 잘린 대각선 방향 모서리 19">
                <a:extLst>
                  <a:ext uri="{FF2B5EF4-FFF2-40B4-BE49-F238E27FC236}">
                    <a16:creationId xmlns:a16="http://schemas.microsoft.com/office/drawing/2014/main" id="{070865A1-7AD3-45FE-884C-B7CF81379EF1}"/>
                  </a:ext>
                </a:extLst>
              </p:cNvPr>
              <p:cNvSpPr/>
              <p:nvPr/>
            </p:nvSpPr>
            <p:spPr>
              <a:xfrm>
                <a:off x="8507259" y="1555559"/>
                <a:ext cx="1438019" cy="3431800"/>
              </a:xfrm>
              <a:prstGeom prst="snip2Diag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r>
                  <a:rPr lang="en-US" altLang="ko-KR" sz="1400" b="1" dirty="0">
                    <a:ln/>
                    <a:solidFill>
                      <a:schemeClr val="bg1"/>
                    </a:solidFill>
                  </a:rPr>
                  <a:t>JNI</a:t>
                </a:r>
                <a:endParaRPr lang="ko-KR" altLang="en-US" b="1" dirty="0">
                  <a:ln/>
                  <a:solidFill>
                    <a:schemeClr val="bg1"/>
                  </a:solidFill>
                </a:endParaRP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36721D05-E51A-4CB9-9E5C-EAEC0B22B4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972"/>
              <a:stretch/>
            </p:blipFill>
            <p:spPr>
              <a:xfrm>
                <a:off x="6620184" y="1562697"/>
                <a:ext cx="962252" cy="901722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E5B4D31-62D0-4E35-B78B-A8CF83C30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63695" y="3738505"/>
                <a:ext cx="959847" cy="959847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AE25CB54-BE21-468B-9182-CCB1E94A2F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972"/>
              <a:stretch/>
            </p:blipFill>
            <p:spPr>
              <a:xfrm>
                <a:off x="10620446" y="1571444"/>
                <a:ext cx="962252" cy="901720"/>
              </a:xfrm>
              <a:prstGeom prst="rect">
                <a:avLst/>
              </a:prstGeom>
            </p:spPr>
          </p:pic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FFD78ED-83EC-4D02-9594-BEF104C9E0A6}"/>
              </a:ext>
            </a:extLst>
          </p:cNvPr>
          <p:cNvGrpSpPr/>
          <p:nvPr/>
        </p:nvGrpSpPr>
        <p:grpSpPr>
          <a:xfrm flipH="1">
            <a:off x="8811228" y="4014961"/>
            <a:ext cx="4753943" cy="3013051"/>
            <a:chOff x="23553" y="1499400"/>
            <a:chExt cx="11602390" cy="5152516"/>
          </a:xfrm>
        </p:grpSpPr>
        <p:pic>
          <p:nvPicPr>
            <p:cNvPr id="34" name="그림 33" descr="사람, 손, 쥐고있는이(가) 표시된 사진&#10;&#10;높은 신뢰도로 생성된 설명">
              <a:extLst>
                <a:ext uri="{FF2B5EF4-FFF2-40B4-BE49-F238E27FC236}">
                  <a16:creationId xmlns:a16="http://schemas.microsoft.com/office/drawing/2014/main" id="{EF367C00-BD66-4477-8648-18E5D9782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3" y="1499400"/>
              <a:ext cx="11602390" cy="5152516"/>
            </a:xfrm>
            <a:prstGeom prst="rect">
              <a:avLst/>
            </a:prstGeom>
          </p:spPr>
        </p:pic>
        <p:pic>
          <p:nvPicPr>
            <p:cNvPr id="35" name="그림 34" descr="하늘, 도로, 실외, 길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B8C68830-7791-418E-81EB-B5F446D22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4" b="8048"/>
            <a:stretch/>
          </p:blipFill>
          <p:spPr>
            <a:xfrm>
              <a:off x="5623922" y="2450865"/>
              <a:ext cx="4566557" cy="215161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094002-D182-4CDA-BC78-6386757612B0}"/>
              </a:ext>
            </a:extLst>
          </p:cNvPr>
          <p:cNvSpPr txBox="1"/>
          <p:nvPr/>
        </p:nvSpPr>
        <p:spPr>
          <a:xfrm>
            <a:off x="121605" y="2538521"/>
            <a:ext cx="5606782" cy="2670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</a:rPr>
              <a:t>Lane detection</a:t>
            </a:r>
            <a:r>
              <a:rPr lang="en-US" altLang="ko-KR" b="1" dirty="0"/>
              <a:t> algorithm is used (Hough Transform Algorithm)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</a:rPr>
              <a:t>OpenCV </a:t>
            </a:r>
            <a:r>
              <a:rPr lang="en-US" altLang="ko-KR" b="1" dirty="0"/>
              <a:t>for C++ and</a:t>
            </a:r>
            <a:r>
              <a:rPr lang="en-US" altLang="ko-KR" b="1" dirty="0">
                <a:solidFill>
                  <a:srgbClr val="FF0000"/>
                </a:solidFill>
              </a:rPr>
              <a:t> JNI</a:t>
            </a:r>
            <a:r>
              <a:rPr lang="en-US" altLang="ko-KR" b="1" dirty="0"/>
              <a:t> are used for better performance of image processing </a:t>
            </a:r>
            <a:r>
              <a:rPr lang="en-US" altLang="ko-KR" sz="1400" b="1" dirty="0"/>
              <a:t>(via using native codes instead of interpreting codes)</a:t>
            </a:r>
            <a:endParaRPr lang="en-US" altLang="ko-KR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54446C-5BF9-4680-9AAC-31C3655535FB}"/>
              </a:ext>
            </a:extLst>
          </p:cNvPr>
          <p:cNvSpPr txBox="1"/>
          <p:nvPr/>
        </p:nvSpPr>
        <p:spPr>
          <a:xfrm>
            <a:off x="6975835" y="573912"/>
            <a:ext cx="5090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75000"/>
                  </a:schemeClr>
                </a:solidFill>
              </a:rPr>
              <a:t>Safe Driving Application</a:t>
            </a:r>
            <a:endParaRPr lang="ko-KR" altLang="en-US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C8AF1C-6700-4AED-A840-8D9B66B88095}"/>
              </a:ext>
            </a:extLst>
          </p:cNvPr>
          <p:cNvSpPr txBox="1"/>
          <p:nvPr/>
        </p:nvSpPr>
        <p:spPr>
          <a:xfrm>
            <a:off x="435429" y="1013666"/>
            <a:ext cx="55209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DESTINATION IS REWARD FOR SAFE DRIVING</a:t>
            </a:r>
            <a:endParaRPr lang="ko-KR" altLang="en-US" sz="105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951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1093</Words>
  <Application>Microsoft Office PowerPoint</Application>
  <PresentationFormat>와이드스크린</PresentationFormat>
  <Paragraphs>171</Paragraphs>
  <Slides>23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</vt:lpstr>
      <vt:lpstr>나눔고딕</vt:lpstr>
      <vt:lpstr>나눔고딕 Light</vt:lpstr>
      <vt:lpstr>맑은 고딕</vt:lpstr>
      <vt:lpstr>Wingdings</vt:lpstr>
      <vt:lpstr>Office 테마</vt:lpstr>
      <vt:lpstr>Safe Driving Application Using Smartphone</vt:lpstr>
      <vt:lpstr>Background</vt:lpstr>
      <vt:lpstr>Background</vt:lpstr>
      <vt:lpstr>Motivation</vt:lpstr>
      <vt:lpstr>Motivation</vt:lpstr>
      <vt:lpstr>Project Goal</vt:lpstr>
      <vt:lpstr>DEMO</vt:lpstr>
      <vt:lpstr>Feature 1: Lane detection</vt:lpstr>
      <vt:lpstr>Feature 1: Lane detection</vt:lpstr>
      <vt:lpstr>Feature 2: Drowsiness detection</vt:lpstr>
      <vt:lpstr>Feature 2: Drowsiness detection</vt:lpstr>
      <vt:lpstr>Acheivement</vt:lpstr>
      <vt:lpstr>Improvements (if possible)</vt:lpstr>
      <vt:lpstr>Marketing Plan</vt:lpstr>
      <vt:lpstr>STP -Segmentation</vt:lpstr>
      <vt:lpstr>STP -Segmentation</vt:lpstr>
      <vt:lpstr>STP -Targeting</vt:lpstr>
      <vt:lpstr>STP -Positioning</vt:lpstr>
      <vt:lpstr>SWOT -Strengths</vt:lpstr>
      <vt:lpstr>SWOT -Weaknesses</vt:lpstr>
      <vt:lpstr>SWOT -Opportunities</vt:lpstr>
      <vt:lpstr>SWOT -Threats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</dc:title>
  <dc:creator>이 유호</dc:creator>
  <cp:lastModifiedBy>윤지영</cp:lastModifiedBy>
  <cp:revision>42</cp:revision>
  <dcterms:created xsi:type="dcterms:W3CDTF">2018-05-02T05:18:59Z</dcterms:created>
  <dcterms:modified xsi:type="dcterms:W3CDTF">2018-06-10T14:01:04Z</dcterms:modified>
</cp:coreProperties>
</file>